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 id="2147483858" r:id="rId2"/>
  </p:sldMasterIdLst>
  <p:notesMasterIdLst>
    <p:notesMasterId r:id="rId20"/>
  </p:notesMasterIdLst>
  <p:handoutMasterIdLst>
    <p:handoutMasterId r:id="rId21"/>
  </p:handoutMasterIdLst>
  <p:sldIdLst>
    <p:sldId id="259" r:id="rId3"/>
    <p:sldId id="260" r:id="rId4"/>
    <p:sldId id="262" r:id="rId5"/>
    <p:sldId id="268" r:id="rId6"/>
    <p:sldId id="263" r:id="rId7"/>
    <p:sldId id="272" r:id="rId8"/>
    <p:sldId id="265" r:id="rId9"/>
    <p:sldId id="269" r:id="rId10"/>
    <p:sldId id="270" r:id="rId11"/>
    <p:sldId id="271" r:id="rId12"/>
    <p:sldId id="266" r:id="rId13"/>
    <p:sldId id="267" r:id="rId14"/>
    <p:sldId id="273" r:id="rId15"/>
    <p:sldId id="274" r:id="rId16"/>
    <p:sldId id="275" r:id="rId17"/>
    <p:sldId id="276" r:id="rId18"/>
    <p:sldId id="277" r:id="rId19"/>
  </p:sldIdLst>
  <p:sldSz cx="9144000" cy="6858000" type="screen4x3"/>
  <p:notesSz cx="7010400" cy="9296400"/>
  <p:defaultTextStyle>
    <a:defPPr>
      <a:defRPr lang="en-US"/>
    </a:defPPr>
    <a:lvl1pPr algn="l" rtl="0" eaLnBrk="0" fontAlgn="base" hangingPunct="0">
      <a:spcBef>
        <a:spcPct val="0"/>
      </a:spcBef>
      <a:spcAft>
        <a:spcPct val="0"/>
      </a:spcAft>
      <a:defRPr sz="2200" kern="1200">
        <a:solidFill>
          <a:schemeClr val="tx1"/>
        </a:solidFill>
        <a:latin typeface="Arial" charset="0"/>
        <a:ea typeface="+mn-ea"/>
        <a:cs typeface="+mn-cs"/>
      </a:defRPr>
    </a:lvl1pPr>
    <a:lvl2pPr marL="457200" algn="l" rtl="0" eaLnBrk="0" fontAlgn="base" hangingPunct="0">
      <a:spcBef>
        <a:spcPct val="0"/>
      </a:spcBef>
      <a:spcAft>
        <a:spcPct val="0"/>
      </a:spcAft>
      <a:defRPr sz="2200" kern="1200">
        <a:solidFill>
          <a:schemeClr val="tx1"/>
        </a:solidFill>
        <a:latin typeface="Arial" charset="0"/>
        <a:ea typeface="+mn-ea"/>
        <a:cs typeface="+mn-cs"/>
      </a:defRPr>
    </a:lvl2pPr>
    <a:lvl3pPr marL="914400" algn="l" rtl="0" eaLnBrk="0" fontAlgn="base" hangingPunct="0">
      <a:spcBef>
        <a:spcPct val="0"/>
      </a:spcBef>
      <a:spcAft>
        <a:spcPct val="0"/>
      </a:spcAft>
      <a:defRPr sz="2200" kern="1200">
        <a:solidFill>
          <a:schemeClr val="tx1"/>
        </a:solidFill>
        <a:latin typeface="Arial" charset="0"/>
        <a:ea typeface="+mn-ea"/>
        <a:cs typeface="+mn-cs"/>
      </a:defRPr>
    </a:lvl3pPr>
    <a:lvl4pPr marL="1371600" algn="l" rtl="0" eaLnBrk="0" fontAlgn="base" hangingPunct="0">
      <a:spcBef>
        <a:spcPct val="0"/>
      </a:spcBef>
      <a:spcAft>
        <a:spcPct val="0"/>
      </a:spcAft>
      <a:defRPr sz="2200" kern="1200">
        <a:solidFill>
          <a:schemeClr val="tx1"/>
        </a:solidFill>
        <a:latin typeface="Arial" charset="0"/>
        <a:ea typeface="+mn-ea"/>
        <a:cs typeface="+mn-cs"/>
      </a:defRPr>
    </a:lvl4pPr>
    <a:lvl5pPr marL="1828800" algn="l" rtl="0" eaLnBrk="0" fontAlgn="base" hangingPunct="0">
      <a:spcBef>
        <a:spcPct val="0"/>
      </a:spcBef>
      <a:spcAft>
        <a:spcPct val="0"/>
      </a:spcAft>
      <a:defRPr sz="2200" kern="1200">
        <a:solidFill>
          <a:schemeClr val="tx1"/>
        </a:solidFill>
        <a:latin typeface="Arial" charset="0"/>
        <a:ea typeface="+mn-ea"/>
        <a:cs typeface="+mn-cs"/>
      </a:defRPr>
    </a:lvl5pPr>
    <a:lvl6pPr marL="2286000" algn="l" defTabSz="914400" rtl="0" eaLnBrk="1" latinLnBrk="0" hangingPunct="1">
      <a:defRPr sz="2200" kern="1200">
        <a:solidFill>
          <a:schemeClr val="tx1"/>
        </a:solidFill>
        <a:latin typeface="Arial" charset="0"/>
        <a:ea typeface="+mn-ea"/>
        <a:cs typeface="+mn-cs"/>
      </a:defRPr>
    </a:lvl6pPr>
    <a:lvl7pPr marL="2743200" algn="l" defTabSz="914400" rtl="0" eaLnBrk="1" latinLnBrk="0" hangingPunct="1">
      <a:defRPr sz="2200" kern="1200">
        <a:solidFill>
          <a:schemeClr val="tx1"/>
        </a:solidFill>
        <a:latin typeface="Arial" charset="0"/>
        <a:ea typeface="+mn-ea"/>
        <a:cs typeface="+mn-cs"/>
      </a:defRPr>
    </a:lvl7pPr>
    <a:lvl8pPr marL="3200400" algn="l" defTabSz="914400" rtl="0" eaLnBrk="1" latinLnBrk="0" hangingPunct="1">
      <a:defRPr sz="2200" kern="1200">
        <a:solidFill>
          <a:schemeClr val="tx1"/>
        </a:solidFill>
        <a:latin typeface="Arial" charset="0"/>
        <a:ea typeface="+mn-ea"/>
        <a:cs typeface="+mn-cs"/>
      </a:defRPr>
    </a:lvl8pPr>
    <a:lvl9pPr marL="3657600" algn="l" defTabSz="914400" rtl="0" eaLnBrk="1" latinLnBrk="0" hangingPunct="1">
      <a:defRPr sz="22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FFFF"/>
    <a:srgbClr val="7F7F7F"/>
    <a:srgbClr val="0033A1"/>
    <a:srgbClr val="00369D"/>
    <a:srgbClr val="2F3A47"/>
    <a:srgbClr val="0000FF"/>
    <a:srgbClr val="0000CC"/>
    <a:srgbClr val="0039A6"/>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39" autoAdjust="0"/>
    <p:restoredTop sz="78365" autoAdjust="0"/>
  </p:normalViewPr>
  <p:slideViewPr>
    <p:cSldViewPr snapToGrid="0">
      <p:cViewPr varScale="1">
        <p:scale>
          <a:sx n="118" d="100"/>
          <a:sy n="118" d="100"/>
        </p:scale>
        <p:origin x="1421" y="91"/>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snapToGrid="0">
      <p:cViewPr varScale="1">
        <p:scale>
          <a:sx n="96" d="100"/>
          <a:sy n="96" d="100"/>
        </p:scale>
        <p:origin x="-2556"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183269"/>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3" name="Rectangle 5"/>
          <p:cNvSpPr>
            <a:spLocks noGrp="1" noChangeArrowheads="1"/>
          </p:cNvSpPr>
          <p:nvPr>
            <p:ph type="sldNum" sz="quarter" idx="5"/>
          </p:nvPr>
        </p:nvSpPr>
        <p:spPr bwMode="auto">
          <a:xfrm>
            <a:off x="6444344" y="8993688"/>
            <a:ext cx="427944" cy="13443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defTabSz="931863">
              <a:lnSpc>
                <a:spcPct val="90000"/>
              </a:lnSpc>
              <a:defRPr sz="1000" i="0">
                <a:latin typeface="Arial" pitchFamily="34" charset="0"/>
                <a:cs typeface="Arial" pitchFamily="34" charset="0"/>
              </a:defRPr>
            </a:lvl1pPr>
          </a:lstStyle>
          <a:p>
            <a:pPr>
              <a:defRPr/>
            </a:pPr>
            <a:fld id="{9EBAD1B0-444A-4779-A064-F236DF618865}" type="slidenum">
              <a:rPr lang="en-US" smtClean="0"/>
              <a:pPr>
                <a:defRPr/>
              </a:pPr>
              <a:t>‹#›</a:t>
            </a:fld>
            <a:endParaRPr lang="en-US" dirty="0"/>
          </a:p>
        </p:txBody>
      </p:sp>
      <p:sp>
        <p:nvSpPr>
          <p:cNvPr id="2054" name="Rectangle 6"/>
          <p:cNvSpPr>
            <a:spLocks noGrp="1" noChangeArrowheads="1"/>
          </p:cNvSpPr>
          <p:nvPr>
            <p:ph type="body" sz="quarter" idx="3"/>
          </p:nvPr>
        </p:nvSpPr>
        <p:spPr bwMode="auto">
          <a:xfrm>
            <a:off x="568325" y="3727173"/>
            <a:ext cx="5848350" cy="4919521"/>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noProof="0" dirty="0" smtClean="0"/>
              <a:t>Click to add text</a:t>
            </a:r>
          </a:p>
          <a:p>
            <a:pPr lvl="1"/>
            <a:r>
              <a:rPr lang="en-US" noProof="0" dirty="0" smtClean="0"/>
              <a:t>Second level</a:t>
            </a:r>
          </a:p>
        </p:txBody>
      </p:sp>
      <p:sp>
        <p:nvSpPr>
          <p:cNvPr id="9220" name="Rectangle 7"/>
          <p:cNvSpPr>
            <a:spLocks noGrp="1" noRot="1" noChangeAspect="1" noChangeArrowheads="1" noTextEdit="1"/>
          </p:cNvSpPr>
          <p:nvPr>
            <p:ph type="sldImg" idx="2"/>
          </p:nvPr>
        </p:nvSpPr>
        <p:spPr bwMode="auto">
          <a:xfrm>
            <a:off x="1222513" y="195528"/>
            <a:ext cx="4570554" cy="3430442"/>
          </a:xfrm>
          <a:prstGeom prst="rect">
            <a:avLst/>
          </a:prstGeom>
          <a:noFill/>
          <a:ln w="12700">
            <a:solidFill>
              <a:schemeClr val="tx1"/>
            </a:solidFill>
            <a:miter lim="800000"/>
            <a:headEnd/>
            <a:tailEnd/>
          </a:ln>
        </p:spPr>
      </p:sp>
      <p:sp>
        <p:nvSpPr>
          <p:cNvPr id="7" name="Date Placeholder 3"/>
          <p:cNvSpPr>
            <a:spLocks noGrp="1"/>
          </p:cNvSpPr>
          <p:nvPr>
            <p:ph type="dt" sz="half" idx="1"/>
          </p:nvPr>
        </p:nvSpPr>
        <p:spPr>
          <a:xfrm>
            <a:off x="1072673" y="9044205"/>
            <a:ext cx="4857751" cy="139700"/>
          </a:xfrm>
          <a:prstGeom prst="rect">
            <a:avLst/>
          </a:prstGeom>
        </p:spPr>
        <p:txBody>
          <a:bodyPr lIns="0" tIns="0" rIns="0" bIns="0" anchor="t" anchorCtr="1"/>
          <a:lstStyle>
            <a:lvl1pPr>
              <a:defRPr sz="600"/>
            </a:lvl1pPr>
          </a:lstStyle>
          <a:p>
            <a:pPr eaLnBrk="1" fontAlgn="auto" hangingPunct="1">
              <a:spcBef>
                <a:spcPts val="0"/>
              </a:spcBef>
              <a:spcAft>
                <a:spcPts val="0"/>
              </a:spcAft>
              <a:defRPr/>
            </a:pPr>
            <a:r>
              <a:rPr lang="en-US" kern="0" dirty="0" smtClean="0">
                <a:solidFill>
                  <a:sysClr val="windowText" lastClr="000000"/>
                </a:solidFill>
              </a:rPr>
              <a:t>Date and Time</a:t>
            </a:r>
            <a:endParaRPr lang="en-US" kern="0" dirty="0">
              <a:solidFill>
                <a:sysClr val="windowText" lastClr="000000"/>
              </a:solidFill>
            </a:endParaRPr>
          </a:p>
        </p:txBody>
      </p:sp>
    </p:spTree>
    <p:extLst>
      <p:ext uri="{BB962C8B-B14F-4D97-AF65-F5344CB8AC3E}">
        <p14:creationId xmlns:p14="http://schemas.microsoft.com/office/powerpoint/2010/main" val="3634302013"/>
      </p:ext>
    </p:extLst>
  </p:cSld>
  <p:clrMap bg1="lt1" tx1="dk1" bg2="lt2" tx2="dk2" accent1="accent1" accent2="accent2" accent3="accent3" accent4="accent4" accent5="accent5" accent6="accent6" hlink="hlink" folHlink="folHlink"/>
  <p:hf/>
  <p:notesStyle>
    <a:lvl1pPr algn="l" rtl="0" eaLnBrk="0" fontAlgn="base" hangingPunct="0">
      <a:lnSpc>
        <a:spcPct val="90000"/>
      </a:lnSpc>
      <a:spcBef>
        <a:spcPct val="0"/>
      </a:spcBef>
      <a:spcAft>
        <a:spcPct val="0"/>
      </a:spcAft>
      <a:defRPr sz="1200" kern="1200">
        <a:solidFill>
          <a:schemeClr val="tx1"/>
        </a:solidFill>
        <a:latin typeface="Arial" charset="0"/>
        <a:ea typeface="+mn-ea"/>
        <a:cs typeface="+mn-cs"/>
      </a:defRPr>
    </a:lvl1pPr>
    <a:lvl2pPr marL="457200" algn="l" rtl="0" eaLnBrk="0" fontAlgn="base" hangingPunct="0">
      <a:lnSpc>
        <a:spcPct val="90000"/>
      </a:lnSpc>
      <a:spcBef>
        <a:spcPct val="0"/>
      </a:spcBef>
      <a:spcAft>
        <a:spcPct val="0"/>
      </a:spcAft>
      <a:defRPr sz="1200" kern="1200">
        <a:solidFill>
          <a:schemeClr val="tx1"/>
        </a:solidFill>
        <a:latin typeface="Arial" charset="0"/>
        <a:ea typeface="+mn-ea"/>
        <a:cs typeface="+mn-cs"/>
      </a:defRPr>
    </a:lvl2pPr>
    <a:lvl3pPr marL="914400" algn="l" rtl="0" eaLnBrk="0" fontAlgn="base" hangingPunct="0">
      <a:lnSpc>
        <a:spcPct val="90000"/>
      </a:lnSpc>
      <a:spcBef>
        <a:spcPct val="0"/>
      </a:spcBef>
      <a:spcAft>
        <a:spcPct val="0"/>
      </a:spcAft>
      <a:defRPr sz="1200" kern="1200">
        <a:solidFill>
          <a:schemeClr val="tx1"/>
        </a:solidFill>
        <a:latin typeface="Arial" charset="0"/>
        <a:ea typeface="+mn-ea"/>
        <a:cs typeface="+mn-cs"/>
      </a:defRPr>
    </a:lvl3pPr>
    <a:lvl4pPr marL="1371600" algn="l" rtl="0" eaLnBrk="0" fontAlgn="base" hangingPunct="0">
      <a:lnSpc>
        <a:spcPct val="90000"/>
      </a:lnSpc>
      <a:spcBef>
        <a:spcPct val="0"/>
      </a:spcBef>
      <a:spcAft>
        <a:spcPct val="0"/>
      </a:spcAft>
      <a:defRPr sz="1200" kern="1200">
        <a:solidFill>
          <a:schemeClr val="tx1"/>
        </a:solidFill>
        <a:latin typeface="Arial"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7710211C-8CDE-4C7C-A512-36063C33BFB8}" type="slidenum">
              <a:rPr lang="en-US" altLang="en-US" sz="1200"/>
              <a:pPr/>
              <a:t>1</a:t>
            </a:fld>
            <a:endParaRPr lang="en-US" altLang="en-US" sz="1200" dirty="0"/>
          </a:p>
        </p:txBody>
      </p:sp>
      <p:sp>
        <p:nvSpPr>
          <p:cNvPr id="6147" name="Rectangle 2"/>
          <p:cNvSpPr>
            <a:spLocks noGrp="1" noChangeArrowheads="1"/>
          </p:cNvSpPr>
          <p:nvPr>
            <p:ph type="body" idx="1"/>
          </p:nvPr>
        </p:nvSpPr>
        <p:spPr>
          <a:xfrm>
            <a:off x="931863" y="4410075"/>
            <a:ext cx="5141912" cy="41735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17" tIns="51717" rIns="101817" bIns="51717"/>
          <a:lstStyle/>
          <a:p>
            <a:endParaRPr lang="en-US" altLang="en-US" dirty="0"/>
          </a:p>
        </p:txBody>
      </p:sp>
      <p:sp>
        <p:nvSpPr>
          <p:cNvPr id="6148" name="Rectangle 3"/>
          <p:cNvSpPr>
            <a:spLocks noGrp="1" noRot="1" noChangeAspect="1" noChangeArrowheads="1" noTextEdit="1"/>
          </p:cNvSpPr>
          <p:nvPr>
            <p:ph type="sldImg"/>
          </p:nvPr>
        </p:nvSpPr>
        <p:spPr>
          <a:xfrm>
            <a:off x="1204913" y="709613"/>
            <a:ext cx="4605337" cy="3454400"/>
          </a:xfrm>
          <a:ln w="12700" cap="flat">
            <a:solidFill>
              <a:schemeClr val="tx1"/>
            </a:solidFill>
          </a:ln>
        </p:spPr>
      </p:sp>
    </p:spTree>
    <p:extLst>
      <p:ext uri="{BB962C8B-B14F-4D97-AF65-F5344CB8AC3E}">
        <p14:creationId xmlns:p14="http://schemas.microsoft.com/office/powerpoint/2010/main" val="949315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wmf"/><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ntent Title Slide">
    <p:spTree>
      <p:nvGrpSpPr>
        <p:cNvPr id="1" name=""/>
        <p:cNvGrpSpPr/>
        <p:nvPr/>
      </p:nvGrpSpPr>
      <p:grpSpPr>
        <a:xfrm>
          <a:off x="0" y="0"/>
          <a:ext cx="0" cy="0"/>
          <a:chOff x="0" y="0"/>
          <a:chExt cx="0" cy="0"/>
        </a:xfrm>
      </p:grpSpPr>
      <p:sp>
        <p:nvSpPr>
          <p:cNvPr id="31819" name="Rectangle 75"/>
          <p:cNvSpPr>
            <a:spLocks noGrp="1" noChangeArrowheads="1"/>
          </p:cNvSpPr>
          <p:nvPr>
            <p:ph type="subTitle" idx="1" hasCustomPrompt="1"/>
          </p:nvPr>
        </p:nvSpPr>
        <p:spPr>
          <a:xfrm>
            <a:off x="1792224" y="4690872"/>
            <a:ext cx="6400800" cy="685800"/>
          </a:xfrm>
        </p:spPr>
        <p:txBody>
          <a:bodyPr/>
          <a:lstStyle>
            <a:lvl1pPr marL="0" indent="0">
              <a:spcBef>
                <a:spcPts val="0"/>
              </a:spcBef>
              <a:spcAft>
                <a:spcPts val="0"/>
              </a:spcAft>
              <a:buFont typeface="Wingdings" pitchFamily="2" charset="2"/>
              <a:buNone/>
              <a:defRPr sz="2400" b="0"/>
            </a:lvl1pPr>
          </a:lstStyle>
          <a:p>
            <a:r>
              <a:rPr lang="en-US" dirty="0" smtClean="0"/>
              <a:t>Click to add subtitle</a:t>
            </a:r>
            <a:endParaRPr lang="en-US" dirty="0"/>
          </a:p>
        </p:txBody>
      </p:sp>
      <p:sp>
        <p:nvSpPr>
          <p:cNvPr id="11" name="Rectangle 82"/>
          <p:cNvSpPr>
            <a:spLocks noGrp="1" noChangeArrowheads="1"/>
          </p:cNvSpPr>
          <p:nvPr>
            <p:ph type="sldNum" sz="quarter" idx="10"/>
          </p:nvPr>
        </p:nvSpPr>
        <p:spPr>
          <a:xfrm>
            <a:off x="8229600" y="6556375"/>
            <a:ext cx="457200" cy="274638"/>
          </a:xfrm>
          <a:ln/>
        </p:spPr>
        <p:txBody>
          <a:bodyPr/>
          <a:lstStyle>
            <a:lvl1pPr>
              <a:defRPr>
                <a:solidFill>
                  <a:srgbClr val="7F7F7F"/>
                </a:solidFill>
              </a:defRPr>
            </a:lvl1pPr>
          </a:lstStyle>
          <a:p>
            <a:pPr>
              <a:defRPr/>
            </a:pPr>
            <a:fld id="{CD929F89-FA7C-47C4-8B96-D60795AD9F39}" type="slidenum">
              <a:rPr lang="en-US" smtClean="0"/>
              <a:pPr>
                <a:defRPr/>
              </a:pPr>
              <a:t>‹#›</a:t>
            </a:fld>
            <a:endParaRPr lang="en-US" dirty="0"/>
          </a:p>
        </p:txBody>
      </p:sp>
      <p:sp>
        <p:nvSpPr>
          <p:cNvPr id="12" name="Rectangle 7"/>
          <p:cNvSpPr>
            <a:spLocks noGrp="1" noChangeArrowheads="1"/>
          </p:cNvSpPr>
          <p:nvPr>
            <p:ph type="ftr" sz="quarter" idx="3"/>
          </p:nvPr>
        </p:nvSpPr>
        <p:spPr bwMode="auto">
          <a:xfrm>
            <a:off x="603504" y="6604000"/>
            <a:ext cx="7924800" cy="254000"/>
          </a:xfrm>
          <a:prstGeom prst="rect">
            <a:avLst/>
          </a:prstGeom>
          <a:noFill/>
          <a:ln w="9525">
            <a:noFill/>
            <a:miter lim="800000"/>
            <a:headEnd/>
            <a:tailEnd/>
          </a:ln>
          <a:effectLst/>
        </p:spPr>
        <p:txBody>
          <a:bodyPr vert="horz" wrap="square" lIns="0" tIns="0" rIns="0" bIns="0" numCol="1" anchor="t" anchorCtr="1" compatLnSpc="1">
            <a:prstTxWarp prst="textNoShape">
              <a:avLst/>
            </a:prstTxWarp>
          </a:bodyPr>
          <a:lstStyle>
            <a:lvl1pPr algn="ctr" eaLnBrk="0" hangingPunct="0">
              <a:defRPr sz="1000" b="1">
                <a:solidFill>
                  <a:srgbClr val="7F7F7F"/>
                </a:solidFill>
              </a:defRPr>
            </a:lvl1pPr>
          </a:lstStyle>
          <a:p>
            <a:pPr fontAlgn="auto">
              <a:spcBef>
                <a:spcPts val="0"/>
              </a:spcBef>
              <a:spcAft>
                <a:spcPts val="0"/>
              </a:spcAft>
              <a:defRPr/>
            </a:pPr>
            <a:r>
              <a:rPr lang="en-US" kern="0" dirty="0" smtClean="0"/>
              <a:t>BOEING PROPRIETARY</a:t>
            </a:r>
            <a:endParaRPr lang="en-US" kern="0" dirty="0"/>
          </a:p>
        </p:txBody>
      </p:sp>
      <p:sp>
        <p:nvSpPr>
          <p:cNvPr id="13" name="Rectangle 81"/>
          <p:cNvSpPr>
            <a:spLocks noChangeArrowheads="1"/>
          </p:cNvSpPr>
          <p:nvPr userDrawn="1"/>
        </p:nvSpPr>
        <p:spPr bwMode="auto">
          <a:xfrm>
            <a:off x="457200" y="6621624"/>
            <a:ext cx="2171700" cy="110800"/>
          </a:xfrm>
          <a:prstGeom prst="rect">
            <a:avLst/>
          </a:prstGeom>
          <a:noFill/>
          <a:ln w="12700">
            <a:noFill/>
            <a:miter lim="800000"/>
            <a:headEnd type="none" w="sm" len="sm"/>
            <a:tailEnd type="none" w="sm" len="sm"/>
          </a:ln>
          <a:effectLst/>
        </p:spPr>
        <p:txBody>
          <a:bodyPr wrap="square" lIns="9144" tIns="9144" rIns="9144" bIns="9144" anchor="ctr">
            <a:spAutoFit/>
          </a:bodyPr>
          <a:lstStyle/>
          <a:p>
            <a:pPr defTabSz="820738">
              <a:defRPr/>
            </a:pPr>
            <a:r>
              <a:rPr lang="en-US" sz="600" dirty="0">
                <a:solidFill>
                  <a:srgbClr val="7F7F7F"/>
                </a:solidFill>
              </a:rPr>
              <a:t>Copyright © </a:t>
            </a:r>
            <a:r>
              <a:rPr lang="en-US" sz="600" dirty="0" smtClean="0">
                <a:solidFill>
                  <a:srgbClr val="7F7F7F"/>
                </a:solidFill>
              </a:rPr>
              <a:t>2017 </a:t>
            </a:r>
            <a:r>
              <a:rPr lang="en-US" sz="600" dirty="0">
                <a:solidFill>
                  <a:srgbClr val="7F7F7F"/>
                </a:solidFill>
              </a:rPr>
              <a:t>Boeing. All rights reserved.</a:t>
            </a:r>
          </a:p>
        </p:txBody>
      </p:sp>
      <p:pic>
        <p:nvPicPr>
          <p:cNvPr id="15" name="Picture 53" descr="Boeing_RGBblue_standard"/>
          <p:cNvPicPr preferRelativeResize="0">
            <a:picLocks noChangeAspect="1" noChangeArrowheads="1"/>
          </p:cNvPicPr>
          <p:nvPr userDrawn="1"/>
        </p:nvPicPr>
        <p:blipFill>
          <a:blip r:embed="rId3" cstate="print"/>
          <a:srcRect/>
          <a:stretch>
            <a:fillRect/>
          </a:stretch>
        </p:blipFill>
        <p:spPr bwMode="auto">
          <a:xfrm>
            <a:off x="401638" y="361950"/>
            <a:ext cx="1838325" cy="442913"/>
          </a:xfrm>
          <a:prstGeom prst="rect">
            <a:avLst/>
          </a:prstGeom>
          <a:noFill/>
        </p:spPr>
      </p:pic>
      <p:sp>
        <p:nvSpPr>
          <p:cNvPr id="10" name="TextBox 9"/>
          <p:cNvSpPr txBox="1"/>
          <p:nvPr userDrawn="1"/>
        </p:nvSpPr>
        <p:spPr>
          <a:xfrm>
            <a:off x="3162300" y="304800"/>
            <a:ext cx="5715000" cy="646331"/>
          </a:xfrm>
          <a:prstGeom prst="rect">
            <a:avLst/>
          </a:prstGeom>
          <a:noFill/>
        </p:spPr>
        <p:txBody>
          <a:bodyPr wrap="square" rtlCol="0">
            <a:spAutoFit/>
          </a:bodyPr>
          <a:lstStyle/>
          <a:p>
            <a:pPr algn="r" eaLnBrk="1" hangingPunct="1"/>
            <a:r>
              <a:rPr lang="en-US" sz="1800" b="1" dirty="0" smtClean="0">
                <a:solidFill>
                  <a:srgbClr val="0033A1"/>
                </a:solidFill>
              </a:rPr>
              <a:t>Office of Internal Governance and Administration</a:t>
            </a:r>
          </a:p>
          <a:p>
            <a:pPr algn="r" eaLnBrk="1" hangingPunct="1"/>
            <a:r>
              <a:rPr lang="en-US" sz="1800" dirty="0" smtClean="0">
                <a:solidFill>
                  <a:srgbClr val="0033A1"/>
                </a:solidFill>
              </a:rPr>
              <a:t>Shared Services | Supplier Management</a:t>
            </a:r>
          </a:p>
        </p:txBody>
      </p:sp>
      <p:graphicFrame>
        <p:nvGraphicFramePr>
          <p:cNvPr id="16" name="Object 15"/>
          <p:cNvGraphicFramePr>
            <a:graphicFrameLocks noChangeAspect="1"/>
          </p:cNvGraphicFramePr>
          <p:nvPr userDrawn="1">
            <p:extLst>
              <p:ext uri="{D42A27DB-BD31-4B8C-83A1-F6EECF244321}">
                <p14:modId xmlns:p14="http://schemas.microsoft.com/office/powerpoint/2010/main" val="2494112819"/>
              </p:ext>
            </p:extLst>
          </p:nvPr>
        </p:nvGraphicFramePr>
        <p:xfrm>
          <a:off x="66675" y="1747828"/>
          <a:ext cx="2369646" cy="2074630"/>
        </p:xfrm>
        <a:graphic>
          <a:graphicData uri="http://schemas.openxmlformats.org/presentationml/2006/ole">
            <mc:AlternateContent xmlns:mc="http://schemas.openxmlformats.org/markup-compatibility/2006">
              <mc:Choice xmlns:v="urn:schemas-microsoft-com:vml" Requires="v">
                <p:oleObj spid="_x0000_s1384" name="Image" r:id="rId4" imgW="3161880" imgH="2768040" progId="Photoshop.Image.12">
                  <p:embed/>
                </p:oleObj>
              </mc:Choice>
              <mc:Fallback>
                <p:oleObj name="Image" r:id="rId4" imgW="3161880" imgH="2768040" progId="Photoshop.Image.12">
                  <p:embed/>
                  <p:pic>
                    <p:nvPicPr>
                      <p:cNvPr id="0" name=""/>
                      <p:cNvPicPr/>
                      <p:nvPr/>
                    </p:nvPicPr>
                    <p:blipFill>
                      <a:blip r:embed="rId5"/>
                      <a:stretch>
                        <a:fillRect/>
                      </a:stretch>
                    </p:blipFill>
                    <p:spPr>
                      <a:xfrm>
                        <a:off x="66675" y="1747828"/>
                        <a:ext cx="2369646" cy="2074630"/>
                      </a:xfrm>
                      <a:prstGeom prst="rect">
                        <a:avLst/>
                      </a:prstGeom>
                    </p:spPr>
                  </p:pic>
                </p:oleObj>
              </mc:Fallback>
            </mc:AlternateContent>
          </a:graphicData>
        </a:graphic>
      </p:graphicFrame>
      <p:sp>
        <p:nvSpPr>
          <p:cNvPr id="31784" name="Rectangle 40"/>
          <p:cNvSpPr>
            <a:spLocks noGrp="1" noChangeArrowheads="1"/>
          </p:cNvSpPr>
          <p:nvPr>
            <p:ph type="ctrTitle" hasCustomPrompt="1"/>
          </p:nvPr>
        </p:nvSpPr>
        <p:spPr>
          <a:xfrm>
            <a:off x="1792224" y="3630168"/>
            <a:ext cx="6400800" cy="914400"/>
          </a:xfrm>
        </p:spPr>
        <p:txBody>
          <a:bodyPr/>
          <a:lstStyle>
            <a:lvl1pPr>
              <a:defRPr sz="3200" b="0">
                <a:solidFill>
                  <a:schemeClr val="tx1"/>
                </a:solidFill>
              </a:defRPr>
            </a:lvl1pPr>
          </a:lstStyle>
          <a:p>
            <a:r>
              <a:rPr lang="en-US" dirty="0" smtClean="0"/>
              <a:t>Click to add presentation title</a:t>
            </a:r>
            <a:endParaRPr lang="en-US" dirty="0"/>
          </a:p>
        </p:txBody>
      </p:sp>
      <p:sp>
        <p:nvSpPr>
          <p:cNvPr id="19" name="Rectangle 81"/>
          <p:cNvSpPr>
            <a:spLocks noChangeArrowheads="1"/>
          </p:cNvSpPr>
          <p:nvPr userDrawn="1"/>
        </p:nvSpPr>
        <p:spPr bwMode="auto">
          <a:xfrm>
            <a:off x="6502400" y="6950967"/>
            <a:ext cx="2641600" cy="110800"/>
          </a:xfrm>
          <a:prstGeom prst="rect">
            <a:avLst/>
          </a:prstGeom>
          <a:noFill/>
          <a:ln w="12700">
            <a:noFill/>
            <a:miter lim="800000"/>
            <a:headEnd type="none" w="sm" len="sm"/>
            <a:tailEnd type="none" w="sm" len="sm"/>
          </a:ln>
          <a:effectLst/>
        </p:spPr>
        <p:txBody>
          <a:bodyPr wrap="square" lIns="9144" tIns="9144" rIns="9144" bIns="9144" anchor="ctr">
            <a:spAutoFit/>
          </a:bodyPr>
          <a:lstStyle/>
          <a:p>
            <a:pPr algn="r" defTabSz="820738">
              <a:defRPr/>
            </a:pPr>
            <a:r>
              <a:rPr lang="en-US" sz="600" dirty="0" smtClean="0">
                <a:solidFill>
                  <a:srgbClr val="2F3A47"/>
                </a:solidFill>
              </a:rPr>
              <a:t>OIG and Admin | SSG </a:t>
            </a:r>
            <a:r>
              <a:rPr lang="en-US" sz="600" dirty="0">
                <a:solidFill>
                  <a:srgbClr val="2F3A47"/>
                </a:solidFill>
              </a:rPr>
              <a:t>Presentation Template – </a:t>
            </a:r>
            <a:r>
              <a:rPr lang="en-US" sz="600" dirty="0" smtClean="0">
                <a:solidFill>
                  <a:srgbClr val="2F3A47"/>
                </a:solidFill>
              </a:rPr>
              <a:t>Rev March 2016 (STaR)</a:t>
            </a:r>
            <a:r>
              <a:rPr lang="en-US" sz="600" baseline="0" dirty="0" smtClean="0">
                <a:solidFill>
                  <a:srgbClr val="2F3A47"/>
                </a:solidFill>
              </a:rPr>
              <a:t> </a:t>
            </a:r>
            <a:endParaRPr lang="en-US" sz="600" dirty="0">
              <a:solidFill>
                <a:srgbClr val="2F3A47"/>
              </a:solidFill>
            </a:endParaRPr>
          </a:p>
        </p:txBody>
      </p:sp>
      <p:graphicFrame>
        <p:nvGraphicFramePr>
          <p:cNvPr id="14" name="Object 13"/>
          <p:cNvGraphicFramePr>
            <a:graphicFrameLocks noChangeAspect="1"/>
          </p:cNvGraphicFramePr>
          <p:nvPr userDrawn="1">
            <p:extLst>
              <p:ext uri="{D42A27DB-BD31-4B8C-83A1-F6EECF244321}">
                <p14:modId xmlns:p14="http://schemas.microsoft.com/office/powerpoint/2010/main" val="3402838550"/>
              </p:ext>
            </p:extLst>
          </p:nvPr>
        </p:nvGraphicFramePr>
        <p:xfrm>
          <a:off x="0" y="6028304"/>
          <a:ext cx="9144000" cy="152400"/>
        </p:xfrm>
        <a:graphic>
          <a:graphicData uri="http://schemas.openxmlformats.org/presentationml/2006/ole">
            <mc:AlternateContent xmlns:mc="http://schemas.openxmlformats.org/markup-compatibility/2006">
              <mc:Choice xmlns:v="urn:schemas-microsoft-com:vml" Requires="v">
                <p:oleObj spid="_x0000_s1385" name="Image" r:id="rId6" imgW="12190320" imgH="203040" progId="Photoshop.Image.12">
                  <p:embed/>
                </p:oleObj>
              </mc:Choice>
              <mc:Fallback>
                <p:oleObj name="Image" r:id="rId6" imgW="12190320" imgH="203040" progId="Photoshop.Image.12">
                  <p:embed/>
                  <p:pic>
                    <p:nvPicPr>
                      <p:cNvPr id="0" name=""/>
                      <p:cNvPicPr/>
                      <p:nvPr/>
                    </p:nvPicPr>
                    <p:blipFill>
                      <a:blip r:embed="rId7"/>
                      <a:stretch>
                        <a:fillRect/>
                      </a:stretch>
                    </p:blipFill>
                    <p:spPr>
                      <a:xfrm>
                        <a:off x="0" y="6028304"/>
                        <a:ext cx="9144000" cy="152400"/>
                      </a:xfrm>
                      <a:prstGeom prst="rect">
                        <a:avLst/>
                      </a:prstGeom>
                    </p:spPr>
                  </p:pic>
                </p:oleObj>
              </mc:Fallback>
            </mc:AlternateContent>
          </a:graphicData>
        </a:graphic>
      </p:graphicFrame>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7125F0-EB4A-48F5-80AC-DE3BA2E06FC7}" type="datetimeFigureOut">
              <a:rPr lang="en-US" smtClean="0"/>
              <a:t>6/9/2019</a:t>
            </a:fld>
            <a:endParaRPr lang="en-US" dirty="0"/>
          </a:p>
        </p:txBody>
      </p:sp>
      <p:sp>
        <p:nvSpPr>
          <p:cNvPr id="5" name="Footer Placeholder 4"/>
          <p:cNvSpPr>
            <a:spLocks noGrp="1"/>
          </p:cNvSpPr>
          <p:nvPr>
            <p:ph type="ftr" sz="quarter" idx="11"/>
          </p:nvPr>
        </p:nvSpPr>
        <p:spPr/>
        <p:txBody>
          <a:bodyPr/>
          <a:lstStyle/>
          <a:p>
            <a:pPr fontAlgn="auto">
              <a:spcBef>
                <a:spcPts val="0"/>
              </a:spcBef>
              <a:spcAft>
                <a:spcPts val="0"/>
              </a:spcAft>
              <a:defRPr/>
            </a:pPr>
            <a:r>
              <a:rPr lang="en-US" kern="0" dirty="0" smtClean="0"/>
              <a:t>BOEING PROPRIETARY</a:t>
            </a:r>
            <a:endParaRPr lang="en-US" kern="0" dirty="0"/>
          </a:p>
        </p:txBody>
      </p:sp>
      <p:sp>
        <p:nvSpPr>
          <p:cNvPr id="6" name="Slide Number Placeholder 5"/>
          <p:cNvSpPr>
            <a:spLocks noGrp="1"/>
          </p:cNvSpPr>
          <p:nvPr>
            <p:ph type="sldNum" sz="quarter" idx="12"/>
          </p:nvPr>
        </p:nvSpPr>
        <p:spPr/>
        <p:txBody>
          <a:bodyPr/>
          <a:lstStyle/>
          <a:p>
            <a:pPr>
              <a:defRPr/>
            </a:pPr>
            <a:fld id="{BCD04F4F-6DAB-42B7-9E81-3B662D72EED1}" type="slidenum">
              <a:rPr lang="en-US" smtClean="0"/>
              <a:pPr>
                <a:defRPr/>
              </a:pPr>
              <a:t>‹#›</a:t>
            </a:fld>
            <a:endParaRPr lang="en-US" dirty="0"/>
          </a:p>
        </p:txBody>
      </p:sp>
    </p:spTree>
    <p:extLst>
      <p:ext uri="{BB962C8B-B14F-4D97-AF65-F5344CB8AC3E}">
        <p14:creationId xmlns:p14="http://schemas.microsoft.com/office/powerpoint/2010/main" val="271047042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7125F0-EB4A-48F5-80AC-DE3BA2E06FC7}" type="datetimeFigureOut">
              <a:rPr lang="en-US" smtClean="0"/>
              <a:t>6/9/2019</a:t>
            </a:fld>
            <a:endParaRPr lang="en-US" dirty="0"/>
          </a:p>
        </p:txBody>
      </p:sp>
      <p:sp>
        <p:nvSpPr>
          <p:cNvPr id="5" name="Footer Placeholder 4"/>
          <p:cNvSpPr>
            <a:spLocks noGrp="1"/>
          </p:cNvSpPr>
          <p:nvPr>
            <p:ph type="ftr" sz="quarter" idx="11"/>
          </p:nvPr>
        </p:nvSpPr>
        <p:spPr/>
        <p:txBody>
          <a:bodyPr/>
          <a:lstStyle/>
          <a:p>
            <a:pPr fontAlgn="auto">
              <a:spcBef>
                <a:spcPts val="0"/>
              </a:spcBef>
              <a:spcAft>
                <a:spcPts val="0"/>
              </a:spcAft>
              <a:defRPr/>
            </a:pPr>
            <a:r>
              <a:rPr lang="en-US" kern="0" dirty="0" smtClean="0"/>
              <a:t>BOEING PROPRIETARY</a:t>
            </a:r>
            <a:endParaRPr lang="en-US" kern="0" dirty="0"/>
          </a:p>
        </p:txBody>
      </p:sp>
      <p:sp>
        <p:nvSpPr>
          <p:cNvPr id="6" name="Slide Number Placeholder 5"/>
          <p:cNvSpPr>
            <a:spLocks noGrp="1"/>
          </p:cNvSpPr>
          <p:nvPr>
            <p:ph type="sldNum" sz="quarter" idx="12"/>
          </p:nvPr>
        </p:nvSpPr>
        <p:spPr/>
        <p:txBody>
          <a:bodyPr/>
          <a:lstStyle/>
          <a:p>
            <a:pPr>
              <a:defRPr/>
            </a:pPr>
            <a:fld id="{BCD04F4F-6DAB-42B7-9E81-3B662D72EED1}" type="slidenum">
              <a:rPr lang="en-US" smtClean="0"/>
              <a:pPr>
                <a:defRPr/>
              </a:pPr>
              <a:t>‹#›</a:t>
            </a:fld>
            <a:endParaRPr lang="en-US" dirty="0"/>
          </a:p>
        </p:txBody>
      </p:sp>
    </p:spTree>
    <p:extLst>
      <p:ext uri="{BB962C8B-B14F-4D97-AF65-F5344CB8AC3E}">
        <p14:creationId xmlns:p14="http://schemas.microsoft.com/office/powerpoint/2010/main" val="191628443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7125F0-EB4A-48F5-80AC-DE3BA2E06FC7}" type="datetimeFigureOut">
              <a:rPr lang="en-US" smtClean="0"/>
              <a:t>6/9/2019</a:t>
            </a:fld>
            <a:endParaRPr lang="en-US" dirty="0"/>
          </a:p>
        </p:txBody>
      </p:sp>
      <p:sp>
        <p:nvSpPr>
          <p:cNvPr id="6" name="Footer Placeholder 5"/>
          <p:cNvSpPr>
            <a:spLocks noGrp="1"/>
          </p:cNvSpPr>
          <p:nvPr>
            <p:ph type="ftr" sz="quarter" idx="11"/>
          </p:nvPr>
        </p:nvSpPr>
        <p:spPr/>
        <p:txBody>
          <a:bodyPr/>
          <a:lstStyle/>
          <a:p>
            <a:pPr fontAlgn="auto">
              <a:spcBef>
                <a:spcPts val="0"/>
              </a:spcBef>
              <a:spcAft>
                <a:spcPts val="0"/>
              </a:spcAft>
              <a:defRPr/>
            </a:pPr>
            <a:r>
              <a:rPr lang="en-US" kern="0" dirty="0" smtClean="0"/>
              <a:t>BOEING PROPRIETARY</a:t>
            </a:r>
            <a:endParaRPr lang="en-US" kern="0" dirty="0"/>
          </a:p>
        </p:txBody>
      </p:sp>
      <p:sp>
        <p:nvSpPr>
          <p:cNvPr id="7" name="Slide Number Placeholder 6"/>
          <p:cNvSpPr>
            <a:spLocks noGrp="1"/>
          </p:cNvSpPr>
          <p:nvPr>
            <p:ph type="sldNum" sz="quarter" idx="12"/>
          </p:nvPr>
        </p:nvSpPr>
        <p:spPr/>
        <p:txBody>
          <a:bodyPr/>
          <a:lstStyle/>
          <a:p>
            <a:pPr>
              <a:defRPr/>
            </a:pPr>
            <a:fld id="{BCD04F4F-6DAB-42B7-9E81-3B662D72EED1}" type="slidenum">
              <a:rPr lang="en-US" smtClean="0"/>
              <a:pPr>
                <a:defRPr/>
              </a:pPr>
              <a:t>‹#›</a:t>
            </a:fld>
            <a:endParaRPr lang="en-US" dirty="0"/>
          </a:p>
        </p:txBody>
      </p:sp>
    </p:spTree>
    <p:extLst>
      <p:ext uri="{BB962C8B-B14F-4D97-AF65-F5344CB8AC3E}">
        <p14:creationId xmlns:p14="http://schemas.microsoft.com/office/powerpoint/2010/main" val="418981189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7125F0-EB4A-48F5-80AC-DE3BA2E06FC7}" type="datetimeFigureOut">
              <a:rPr lang="en-US" smtClean="0"/>
              <a:t>6/9/2019</a:t>
            </a:fld>
            <a:endParaRPr lang="en-US" dirty="0"/>
          </a:p>
        </p:txBody>
      </p:sp>
      <p:sp>
        <p:nvSpPr>
          <p:cNvPr id="8" name="Footer Placeholder 7"/>
          <p:cNvSpPr>
            <a:spLocks noGrp="1"/>
          </p:cNvSpPr>
          <p:nvPr>
            <p:ph type="ftr" sz="quarter" idx="11"/>
          </p:nvPr>
        </p:nvSpPr>
        <p:spPr/>
        <p:txBody>
          <a:bodyPr/>
          <a:lstStyle/>
          <a:p>
            <a:pPr fontAlgn="auto">
              <a:spcBef>
                <a:spcPts val="0"/>
              </a:spcBef>
              <a:spcAft>
                <a:spcPts val="0"/>
              </a:spcAft>
              <a:defRPr/>
            </a:pPr>
            <a:r>
              <a:rPr lang="en-US" kern="0" dirty="0" smtClean="0"/>
              <a:t>BOEING PROPRIETARY</a:t>
            </a:r>
            <a:endParaRPr lang="en-US" kern="0" dirty="0"/>
          </a:p>
        </p:txBody>
      </p:sp>
      <p:sp>
        <p:nvSpPr>
          <p:cNvPr id="9" name="Slide Number Placeholder 8"/>
          <p:cNvSpPr>
            <a:spLocks noGrp="1"/>
          </p:cNvSpPr>
          <p:nvPr>
            <p:ph type="sldNum" sz="quarter" idx="12"/>
          </p:nvPr>
        </p:nvSpPr>
        <p:spPr/>
        <p:txBody>
          <a:bodyPr/>
          <a:lstStyle/>
          <a:p>
            <a:pPr>
              <a:defRPr/>
            </a:pPr>
            <a:fld id="{BCD04F4F-6DAB-42B7-9E81-3B662D72EED1}" type="slidenum">
              <a:rPr lang="en-US" smtClean="0"/>
              <a:pPr>
                <a:defRPr/>
              </a:pPr>
              <a:t>‹#›</a:t>
            </a:fld>
            <a:endParaRPr lang="en-US" dirty="0"/>
          </a:p>
        </p:txBody>
      </p:sp>
    </p:spTree>
    <p:extLst>
      <p:ext uri="{BB962C8B-B14F-4D97-AF65-F5344CB8AC3E}">
        <p14:creationId xmlns:p14="http://schemas.microsoft.com/office/powerpoint/2010/main" val="110855088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7125F0-EB4A-48F5-80AC-DE3BA2E06FC7}" type="datetimeFigureOut">
              <a:rPr lang="en-US" smtClean="0"/>
              <a:t>6/9/2019</a:t>
            </a:fld>
            <a:endParaRPr lang="en-US" dirty="0"/>
          </a:p>
        </p:txBody>
      </p:sp>
      <p:sp>
        <p:nvSpPr>
          <p:cNvPr id="4" name="Footer Placeholder 3"/>
          <p:cNvSpPr>
            <a:spLocks noGrp="1"/>
          </p:cNvSpPr>
          <p:nvPr>
            <p:ph type="ftr" sz="quarter" idx="11"/>
          </p:nvPr>
        </p:nvSpPr>
        <p:spPr/>
        <p:txBody>
          <a:bodyPr/>
          <a:lstStyle/>
          <a:p>
            <a:pPr fontAlgn="auto">
              <a:spcBef>
                <a:spcPts val="0"/>
              </a:spcBef>
              <a:spcAft>
                <a:spcPts val="0"/>
              </a:spcAft>
              <a:defRPr/>
            </a:pPr>
            <a:r>
              <a:rPr lang="en-US" kern="0" dirty="0" smtClean="0"/>
              <a:t>BOEING PROPRIETARY</a:t>
            </a:r>
            <a:endParaRPr lang="en-US" kern="0" dirty="0"/>
          </a:p>
        </p:txBody>
      </p:sp>
      <p:sp>
        <p:nvSpPr>
          <p:cNvPr id="5" name="Slide Number Placeholder 4"/>
          <p:cNvSpPr>
            <a:spLocks noGrp="1"/>
          </p:cNvSpPr>
          <p:nvPr>
            <p:ph type="sldNum" sz="quarter" idx="12"/>
          </p:nvPr>
        </p:nvSpPr>
        <p:spPr/>
        <p:txBody>
          <a:bodyPr/>
          <a:lstStyle/>
          <a:p>
            <a:pPr>
              <a:defRPr/>
            </a:pPr>
            <a:fld id="{BCD04F4F-6DAB-42B7-9E81-3B662D72EED1}" type="slidenum">
              <a:rPr lang="en-US" smtClean="0"/>
              <a:pPr>
                <a:defRPr/>
              </a:pPr>
              <a:t>‹#›</a:t>
            </a:fld>
            <a:endParaRPr lang="en-US" dirty="0"/>
          </a:p>
        </p:txBody>
      </p:sp>
    </p:spTree>
    <p:extLst>
      <p:ext uri="{BB962C8B-B14F-4D97-AF65-F5344CB8AC3E}">
        <p14:creationId xmlns:p14="http://schemas.microsoft.com/office/powerpoint/2010/main" val="1122277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7125F0-EB4A-48F5-80AC-DE3BA2E06FC7}" type="datetimeFigureOut">
              <a:rPr lang="en-US" smtClean="0"/>
              <a:t>6/9/2019</a:t>
            </a:fld>
            <a:endParaRPr lang="en-US" dirty="0"/>
          </a:p>
        </p:txBody>
      </p:sp>
      <p:sp>
        <p:nvSpPr>
          <p:cNvPr id="3" name="Footer Placeholder 2"/>
          <p:cNvSpPr>
            <a:spLocks noGrp="1"/>
          </p:cNvSpPr>
          <p:nvPr>
            <p:ph type="ftr" sz="quarter" idx="11"/>
          </p:nvPr>
        </p:nvSpPr>
        <p:spPr/>
        <p:txBody>
          <a:bodyPr/>
          <a:lstStyle/>
          <a:p>
            <a:pPr fontAlgn="auto">
              <a:spcBef>
                <a:spcPts val="0"/>
              </a:spcBef>
              <a:spcAft>
                <a:spcPts val="0"/>
              </a:spcAft>
              <a:defRPr/>
            </a:pPr>
            <a:r>
              <a:rPr lang="en-US" kern="0" dirty="0" smtClean="0"/>
              <a:t>BOEING PROPRIETARY</a:t>
            </a:r>
            <a:endParaRPr lang="en-US" kern="0" dirty="0"/>
          </a:p>
        </p:txBody>
      </p:sp>
      <p:sp>
        <p:nvSpPr>
          <p:cNvPr id="4" name="Slide Number Placeholder 3"/>
          <p:cNvSpPr>
            <a:spLocks noGrp="1"/>
          </p:cNvSpPr>
          <p:nvPr>
            <p:ph type="sldNum" sz="quarter" idx="12"/>
          </p:nvPr>
        </p:nvSpPr>
        <p:spPr/>
        <p:txBody>
          <a:bodyPr/>
          <a:lstStyle/>
          <a:p>
            <a:pPr>
              <a:defRPr/>
            </a:pPr>
            <a:fld id="{BCD04F4F-6DAB-42B7-9E81-3B662D72EED1}" type="slidenum">
              <a:rPr lang="en-US" smtClean="0"/>
              <a:pPr>
                <a:defRPr/>
              </a:pPr>
              <a:t>‹#›</a:t>
            </a:fld>
            <a:endParaRPr lang="en-US" dirty="0"/>
          </a:p>
        </p:txBody>
      </p:sp>
    </p:spTree>
    <p:extLst>
      <p:ext uri="{BB962C8B-B14F-4D97-AF65-F5344CB8AC3E}">
        <p14:creationId xmlns:p14="http://schemas.microsoft.com/office/powerpoint/2010/main" val="164079865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7125F0-EB4A-48F5-80AC-DE3BA2E06FC7}" type="datetimeFigureOut">
              <a:rPr lang="en-US" smtClean="0"/>
              <a:t>6/9/2019</a:t>
            </a:fld>
            <a:endParaRPr lang="en-US" dirty="0"/>
          </a:p>
        </p:txBody>
      </p:sp>
      <p:sp>
        <p:nvSpPr>
          <p:cNvPr id="6" name="Footer Placeholder 5"/>
          <p:cNvSpPr>
            <a:spLocks noGrp="1"/>
          </p:cNvSpPr>
          <p:nvPr>
            <p:ph type="ftr" sz="quarter" idx="11"/>
          </p:nvPr>
        </p:nvSpPr>
        <p:spPr/>
        <p:txBody>
          <a:bodyPr/>
          <a:lstStyle/>
          <a:p>
            <a:pPr fontAlgn="auto">
              <a:spcBef>
                <a:spcPts val="0"/>
              </a:spcBef>
              <a:spcAft>
                <a:spcPts val="0"/>
              </a:spcAft>
              <a:defRPr/>
            </a:pPr>
            <a:r>
              <a:rPr lang="en-US" kern="0" dirty="0" smtClean="0"/>
              <a:t>BOEING PROPRIETARY</a:t>
            </a:r>
            <a:endParaRPr lang="en-US" kern="0" dirty="0"/>
          </a:p>
        </p:txBody>
      </p:sp>
      <p:sp>
        <p:nvSpPr>
          <p:cNvPr id="7" name="Slide Number Placeholder 6"/>
          <p:cNvSpPr>
            <a:spLocks noGrp="1"/>
          </p:cNvSpPr>
          <p:nvPr>
            <p:ph type="sldNum" sz="quarter" idx="12"/>
          </p:nvPr>
        </p:nvSpPr>
        <p:spPr/>
        <p:txBody>
          <a:bodyPr/>
          <a:lstStyle/>
          <a:p>
            <a:pPr>
              <a:defRPr/>
            </a:pPr>
            <a:fld id="{BCD04F4F-6DAB-42B7-9E81-3B662D72EED1}" type="slidenum">
              <a:rPr lang="en-US" smtClean="0"/>
              <a:pPr>
                <a:defRPr/>
              </a:pPr>
              <a:t>‹#›</a:t>
            </a:fld>
            <a:endParaRPr lang="en-US" dirty="0"/>
          </a:p>
        </p:txBody>
      </p:sp>
    </p:spTree>
    <p:extLst>
      <p:ext uri="{BB962C8B-B14F-4D97-AF65-F5344CB8AC3E}">
        <p14:creationId xmlns:p14="http://schemas.microsoft.com/office/powerpoint/2010/main" val="3410609475"/>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7125F0-EB4A-48F5-80AC-DE3BA2E06FC7}" type="datetimeFigureOut">
              <a:rPr lang="en-US" smtClean="0"/>
              <a:t>6/9/2019</a:t>
            </a:fld>
            <a:endParaRPr lang="en-US" dirty="0"/>
          </a:p>
        </p:txBody>
      </p:sp>
      <p:sp>
        <p:nvSpPr>
          <p:cNvPr id="6" name="Footer Placeholder 5"/>
          <p:cNvSpPr>
            <a:spLocks noGrp="1"/>
          </p:cNvSpPr>
          <p:nvPr>
            <p:ph type="ftr" sz="quarter" idx="11"/>
          </p:nvPr>
        </p:nvSpPr>
        <p:spPr/>
        <p:txBody>
          <a:bodyPr/>
          <a:lstStyle/>
          <a:p>
            <a:pPr fontAlgn="auto">
              <a:spcBef>
                <a:spcPts val="0"/>
              </a:spcBef>
              <a:spcAft>
                <a:spcPts val="0"/>
              </a:spcAft>
              <a:defRPr/>
            </a:pPr>
            <a:r>
              <a:rPr lang="en-US" kern="0" dirty="0" smtClean="0"/>
              <a:t>BOEING PROPRIETARY</a:t>
            </a:r>
            <a:endParaRPr lang="en-US" kern="0" dirty="0"/>
          </a:p>
        </p:txBody>
      </p:sp>
      <p:sp>
        <p:nvSpPr>
          <p:cNvPr id="7" name="Slide Number Placeholder 6"/>
          <p:cNvSpPr>
            <a:spLocks noGrp="1"/>
          </p:cNvSpPr>
          <p:nvPr>
            <p:ph type="sldNum" sz="quarter" idx="12"/>
          </p:nvPr>
        </p:nvSpPr>
        <p:spPr/>
        <p:txBody>
          <a:bodyPr/>
          <a:lstStyle/>
          <a:p>
            <a:pPr>
              <a:defRPr/>
            </a:pPr>
            <a:fld id="{BCD04F4F-6DAB-42B7-9E81-3B662D72EED1}" type="slidenum">
              <a:rPr lang="en-US" smtClean="0"/>
              <a:pPr>
                <a:defRPr/>
              </a:pPr>
              <a:t>‹#›</a:t>
            </a:fld>
            <a:endParaRPr lang="en-US" dirty="0"/>
          </a:p>
        </p:txBody>
      </p:sp>
    </p:spTree>
    <p:extLst>
      <p:ext uri="{BB962C8B-B14F-4D97-AF65-F5344CB8AC3E}">
        <p14:creationId xmlns:p14="http://schemas.microsoft.com/office/powerpoint/2010/main" val="1873941114"/>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7125F0-EB4A-48F5-80AC-DE3BA2E06FC7}" type="datetimeFigureOut">
              <a:rPr lang="en-US" smtClean="0"/>
              <a:t>6/9/2019</a:t>
            </a:fld>
            <a:endParaRPr lang="en-US" dirty="0"/>
          </a:p>
        </p:txBody>
      </p:sp>
      <p:sp>
        <p:nvSpPr>
          <p:cNvPr id="5" name="Footer Placeholder 4"/>
          <p:cNvSpPr>
            <a:spLocks noGrp="1"/>
          </p:cNvSpPr>
          <p:nvPr>
            <p:ph type="ftr" sz="quarter" idx="11"/>
          </p:nvPr>
        </p:nvSpPr>
        <p:spPr/>
        <p:txBody>
          <a:bodyPr/>
          <a:lstStyle/>
          <a:p>
            <a:pPr fontAlgn="auto">
              <a:spcBef>
                <a:spcPts val="0"/>
              </a:spcBef>
              <a:spcAft>
                <a:spcPts val="0"/>
              </a:spcAft>
              <a:defRPr/>
            </a:pPr>
            <a:r>
              <a:rPr lang="en-US" kern="0" dirty="0" smtClean="0"/>
              <a:t>BOEING PROPRIETARY</a:t>
            </a:r>
            <a:endParaRPr lang="en-US" kern="0" dirty="0"/>
          </a:p>
        </p:txBody>
      </p:sp>
      <p:sp>
        <p:nvSpPr>
          <p:cNvPr id="6" name="Slide Number Placeholder 5"/>
          <p:cNvSpPr>
            <a:spLocks noGrp="1"/>
          </p:cNvSpPr>
          <p:nvPr>
            <p:ph type="sldNum" sz="quarter" idx="12"/>
          </p:nvPr>
        </p:nvSpPr>
        <p:spPr/>
        <p:txBody>
          <a:bodyPr/>
          <a:lstStyle/>
          <a:p>
            <a:pPr>
              <a:defRPr/>
            </a:pPr>
            <a:fld id="{BCD04F4F-6DAB-42B7-9E81-3B662D72EED1}" type="slidenum">
              <a:rPr lang="en-US" smtClean="0"/>
              <a:pPr>
                <a:defRPr/>
              </a:pPr>
              <a:t>‹#›</a:t>
            </a:fld>
            <a:endParaRPr lang="en-US" dirty="0"/>
          </a:p>
        </p:txBody>
      </p:sp>
    </p:spTree>
    <p:extLst>
      <p:ext uri="{BB962C8B-B14F-4D97-AF65-F5344CB8AC3E}">
        <p14:creationId xmlns:p14="http://schemas.microsoft.com/office/powerpoint/2010/main" val="3828866398"/>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7125F0-EB4A-48F5-80AC-DE3BA2E06FC7}" type="datetimeFigureOut">
              <a:rPr lang="en-US" smtClean="0"/>
              <a:t>6/9/2019</a:t>
            </a:fld>
            <a:endParaRPr lang="en-US" dirty="0"/>
          </a:p>
        </p:txBody>
      </p:sp>
      <p:sp>
        <p:nvSpPr>
          <p:cNvPr id="5" name="Footer Placeholder 4"/>
          <p:cNvSpPr>
            <a:spLocks noGrp="1"/>
          </p:cNvSpPr>
          <p:nvPr>
            <p:ph type="ftr" sz="quarter" idx="11"/>
          </p:nvPr>
        </p:nvSpPr>
        <p:spPr/>
        <p:txBody>
          <a:bodyPr/>
          <a:lstStyle/>
          <a:p>
            <a:pPr fontAlgn="auto">
              <a:spcBef>
                <a:spcPts val="0"/>
              </a:spcBef>
              <a:spcAft>
                <a:spcPts val="0"/>
              </a:spcAft>
              <a:defRPr/>
            </a:pPr>
            <a:r>
              <a:rPr lang="en-US" kern="0" dirty="0" smtClean="0"/>
              <a:t>BOEING PROPRIETARY</a:t>
            </a:r>
            <a:endParaRPr lang="en-US" kern="0" dirty="0"/>
          </a:p>
        </p:txBody>
      </p:sp>
      <p:sp>
        <p:nvSpPr>
          <p:cNvPr id="6" name="Slide Number Placeholder 5"/>
          <p:cNvSpPr>
            <a:spLocks noGrp="1"/>
          </p:cNvSpPr>
          <p:nvPr>
            <p:ph type="sldNum" sz="quarter" idx="12"/>
          </p:nvPr>
        </p:nvSpPr>
        <p:spPr/>
        <p:txBody>
          <a:bodyPr/>
          <a:lstStyle/>
          <a:p>
            <a:pPr>
              <a:defRPr/>
            </a:pPr>
            <a:fld id="{BCD04F4F-6DAB-42B7-9E81-3B662D72EED1}" type="slidenum">
              <a:rPr lang="en-US" smtClean="0"/>
              <a:pPr>
                <a:defRPr/>
              </a:pPr>
              <a:t>‹#›</a:t>
            </a:fld>
            <a:endParaRPr lang="en-US" dirty="0"/>
          </a:p>
        </p:txBody>
      </p:sp>
    </p:spTree>
    <p:extLst>
      <p:ext uri="{BB962C8B-B14F-4D97-AF65-F5344CB8AC3E}">
        <p14:creationId xmlns:p14="http://schemas.microsoft.com/office/powerpoint/2010/main" val="221733190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llustration Layout">
    <p:spTree>
      <p:nvGrpSpPr>
        <p:cNvPr id="1" name=""/>
        <p:cNvGrpSpPr/>
        <p:nvPr/>
      </p:nvGrpSpPr>
      <p:grpSpPr>
        <a:xfrm>
          <a:off x="0" y="0"/>
          <a:ext cx="0" cy="0"/>
          <a:chOff x="0" y="0"/>
          <a:chExt cx="0" cy="0"/>
        </a:xfrm>
      </p:grpSpPr>
      <p:sp>
        <p:nvSpPr>
          <p:cNvPr id="8" name="Footer Placeholder 7"/>
          <p:cNvSpPr>
            <a:spLocks noGrp="1" noChangeArrowheads="1"/>
          </p:cNvSpPr>
          <p:nvPr>
            <p:ph type="ftr" sz="quarter" idx="3"/>
          </p:nvPr>
        </p:nvSpPr>
        <p:spPr bwMode="auto">
          <a:xfrm>
            <a:off x="603504" y="6604000"/>
            <a:ext cx="7924800" cy="254000"/>
          </a:xfrm>
          <a:prstGeom prst="rect">
            <a:avLst/>
          </a:prstGeom>
          <a:noFill/>
          <a:ln w="9525">
            <a:noFill/>
            <a:miter lim="800000"/>
            <a:headEnd/>
            <a:tailEnd/>
          </a:ln>
          <a:effectLst/>
        </p:spPr>
        <p:txBody>
          <a:bodyPr vert="horz" wrap="square" lIns="0" tIns="0" rIns="0" bIns="0" numCol="1" anchor="t" anchorCtr="1" compatLnSpc="1">
            <a:prstTxWarp prst="textNoShape">
              <a:avLst/>
            </a:prstTxWarp>
          </a:bodyPr>
          <a:lstStyle>
            <a:lvl1pPr algn="ctr" eaLnBrk="0" hangingPunct="0">
              <a:defRPr sz="1000" b="1">
                <a:solidFill>
                  <a:srgbClr val="7F7F7F"/>
                </a:solidFill>
              </a:defRPr>
            </a:lvl1pPr>
          </a:lstStyle>
          <a:p>
            <a:pPr fontAlgn="auto">
              <a:spcBef>
                <a:spcPts val="0"/>
              </a:spcBef>
              <a:spcAft>
                <a:spcPts val="0"/>
              </a:spcAft>
              <a:defRPr/>
            </a:pPr>
            <a:r>
              <a:rPr lang="en-US" kern="0" dirty="0" smtClean="0"/>
              <a:t>BOEING PROPRIETARY</a:t>
            </a:r>
            <a:endParaRPr lang="en-US" kern="0" dirty="0"/>
          </a:p>
        </p:txBody>
      </p:sp>
      <p:sp>
        <p:nvSpPr>
          <p:cNvPr id="11" name="Rectangle 82"/>
          <p:cNvSpPr>
            <a:spLocks noGrp="1" noChangeArrowheads="1"/>
          </p:cNvSpPr>
          <p:nvPr>
            <p:ph type="sldNum" sz="quarter" idx="10"/>
          </p:nvPr>
        </p:nvSpPr>
        <p:spPr>
          <a:xfrm>
            <a:off x="8229600" y="6556375"/>
            <a:ext cx="457200" cy="274638"/>
          </a:xfrm>
          <a:ln/>
        </p:spPr>
        <p:txBody>
          <a:bodyPr/>
          <a:lstStyle>
            <a:lvl1pPr>
              <a:defRPr>
                <a:solidFill>
                  <a:srgbClr val="7F7F7F"/>
                </a:solidFill>
              </a:defRPr>
            </a:lvl1pPr>
          </a:lstStyle>
          <a:p>
            <a:pPr>
              <a:defRPr/>
            </a:pPr>
            <a:fld id="{CD929F89-FA7C-47C4-8B96-D60795AD9F39}" type="slidenum">
              <a:rPr lang="en-US" smtClean="0"/>
              <a:pPr>
                <a:defRPr/>
              </a:pPr>
              <a:t>‹#›</a:t>
            </a:fld>
            <a:endParaRPr lang="en-US" dirty="0"/>
          </a:p>
        </p:txBody>
      </p:sp>
      <p:sp>
        <p:nvSpPr>
          <p:cNvPr id="6" name="Rectangle 85"/>
          <p:cNvSpPr>
            <a:spLocks noGrp="1" noChangeArrowheads="1"/>
          </p:cNvSpPr>
          <p:nvPr>
            <p:ph type="title" hasCustomPrompt="1"/>
          </p:nvPr>
        </p:nvSpPr>
        <p:spPr bwMode="auto">
          <a:xfrm>
            <a:off x="452438" y="484632"/>
            <a:ext cx="8229600" cy="914400"/>
          </a:xfrm>
          <a:prstGeom prst="rect">
            <a:avLst/>
          </a:prstGeom>
          <a:noFill/>
          <a:ln w="9525">
            <a:noFill/>
            <a:miter lim="800000"/>
            <a:headEnd/>
            <a:tailEnd/>
          </a:ln>
        </p:spPr>
        <p:txBody>
          <a:bodyPr vert="horz" wrap="square" lIns="0" tIns="45720" rIns="0" bIns="0" numCol="1" anchor="t" anchorCtr="0" compatLnSpc="1">
            <a:prstTxWarp prst="textNoShape">
              <a:avLst/>
            </a:prstTxWarp>
          </a:bodyPr>
          <a:lstStyle>
            <a:lvl1pPr>
              <a:defRPr>
                <a:solidFill>
                  <a:srgbClr val="0033A1"/>
                </a:solidFill>
              </a:defRPr>
            </a:lvl1pPr>
          </a:lstStyle>
          <a:p>
            <a:pPr lvl="0"/>
            <a:r>
              <a:rPr lang="en-US" dirty="0" smtClean="0"/>
              <a:t>Click to add title</a:t>
            </a:r>
            <a:br>
              <a:rPr lang="en-US" dirty="0" smtClean="0"/>
            </a:br>
            <a:endParaRPr lang="en-US" dirty="0" smtClean="0"/>
          </a:p>
        </p:txBody>
      </p:sp>
      <p:sp>
        <p:nvSpPr>
          <p:cNvPr id="3" name="Content Placeholder 2"/>
          <p:cNvSpPr>
            <a:spLocks noGrp="1"/>
          </p:cNvSpPr>
          <p:nvPr>
            <p:ph sz="quarter" idx="11" hasCustomPrompt="1"/>
          </p:nvPr>
        </p:nvSpPr>
        <p:spPr>
          <a:xfrm>
            <a:off x="457200" y="1527048"/>
            <a:ext cx="8229600" cy="4828032"/>
          </a:xfrm>
        </p:spPr>
        <p:txBody>
          <a:bodyPr/>
          <a:lstStyle>
            <a:lvl1pPr>
              <a:buClr>
                <a:srgbClr val="0033A1"/>
              </a:buClr>
              <a:defRPr>
                <a:solidFill>
                  <a:schemeClr val="tx1"/>
                </a:solidFill>
              </a:defRPr>
            </a:lvl1pPr>
            <a:lvl2pPr>
              <a:buClr>
                <a:srgbClr val="0033A1"/>
              </a:buClr>
              <a:defRPr>
                <a:solidFill>
                  <a:schemeClr val="tx1"/>
                </a:solidFill>
              </a:defRPr>
            </a:lvl2pPr>
            <a:lvl3pPr>
              <a:buClr>
                <a:srgbClr val="0033A1"/>
              </a:buClr>
              <a:defRPr>
                <a:solidFill>
                  <a:schemeClr val="tx1"/>
                </a:solidFill>
              </a:defRPr>
            </a:lvl3pPr>
          </a:lstStyle>
          <a:p>
            <a:pPr lvl="0"/>
            <a:r>
              <a:rPr lang="en-US" dirty="0" smtClean="0"/>
              <a:t>Click to add content</a:t>
            </a:r>
          </a:p>
          <a:p>
            <a:pPr lvl="1"/>
            <a:r>
              <a:rPr lang="en-US" dirty="0" smtClean="0"/>
              <a:t>Second level</a:t>
            </a:r>
          </a:p>
          <a:p>
            <a:pPr lvl="2"/>
            <a:r>
              <a:rPr lang="en-US" dirty="0" smtClean="0"/>
              <a:t>Third level</a:t>
            </a: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6858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858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0924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llustration 2 column">
    <p:spTree>
      <p:nvGrpSpPr>
        <p:cNvPr id="1" name=""/>
        <p:cNvGrpSpPr/>
        <p:nvPr/>
      </p:nvGrpSpPr>
      <p:grpSpPr>
        <a:xfrm>
          <a:off x="0" y="0"/>
          <a:ext cx="0" cy="0"/>
          <a:chOff x="0" y="0"/>
          <a:chExt cx="0" cy="0"/>
        </a:xfrm>
      </p:grpSpPr>
      <p:sp>
        <p:nvSpPr>
          <p:cNvPr id="8" name="Footer Placeholder 7"/>
          <p:cNvSpPr>
            <a:spLocks noGrp="1" noChangeArrowheads="1"/>
          </p:cNvSpPr>
          <p:nvPr>
            <p:ph type="ftr" sz="quarter" idx="3"/>
          </p:nvPr>
        </p:nvSpPr>
        <p:spPr bwMode="auto">
          <a:xfrm>
            <a:off x="603504" y="6604000"/>
            <a:ext cx="7924800" cy="254000"/>
          </a:xfrm>
          <a:prstGeom prst="rect">
            <a:avLst/>
          </a:prstGeom>
          <a:noFill/>
          <a:ln w="9525">
            <a:noFill/>
            <a:miter lim="800000"/>
            <a:headEnd/>
            <a:tailEnd/>
          </a:ln>
          <a:effectLst/>
        </p:spPr>
        <p:txBody>
          <a:bodyPr vert="horz" wrap="square" lIns="0" tIns="0" rIns="0" bIns="0" numCol="1" anchor="t" anchorCtr="1" compatLnSpc="1">
            <a:prstTxWarp prst="textNoShape">
              <a:avLst/>
            </a:prstTxWarp>
          </a:bodyPr>
          <a:lstStyle>
            <a:lvl1pPr algn="ctr" eaLnBrk="0" hangingPunct="0">
              <a:defRPr sz="1000" b="1">
                <a:solidFill>
                  <a:srgbClr val="7F7F7F"/>
                </a:solidFill>
              </a:defRPr>
            </a:lvl1pPr>
          </a:lstStyle>
          <a:p>
            <a:pPr fontAlgn="auto">
              <a:spcBef>
                <a:spcPts val="0"/>
              </a:spcBef>
              <a:spcAft>
                <a:spcPts val="0"/>
              </a:spcAft>
              <a:defRPr/>
            </a:pPr>
            <a:r>
              <a:rPr lang="en-US" kern="0" dirty="0" smtClean="0"/>
              <a:t>BOEING PROPRIETARY</a:t>
            </a:r>
            <a:endParaRPr lang="en-US" kern="0" dirty="0"/>
          </a:p>
        </p:txBody>
      </p:sp>
      <p:sp>
        <p:nvSpPr>
          <p:cNvPr id="11" name="Rectangle 82"/>
          <p:cNvSpPr>
            <a:spLocks noGrp="1" noChangeArrowheads="1"/>
          </p:cNvSpPr>
          <p:nvPr>
            <p:ph type="sldNum" sz="quarter" idx="10"/>
          </p:nvPr>
        </p:nvSpPr>
        <p:spPr>
          <a:xfrm>
            <a:off x="8229600" y="6556375"/>
            <a:ext cx="457200" cy="274638"/>
          </a:xfrm>
          <a:ln/>
        </p:spPr>
        <p:txBody>
          <a:bodyPr/>
          <a:lstStyle>
            <a:lvl1pPr>
              <a:defRPr>
                <a:solidFill>
                  <a:srgbClr val="7F7F7F"/>
                </a:solidFill>
              </a:defRPr>
            </a:lvl1pPr>
          </a:lstStyle>
          <a:p>
            <a:pPr>
              <a:defRPr/>
            </a:pPr>
            <a:fld id="{CD929F89-FA7C-47C4-8B96-D60795AD9F39}" type="slidenum">
              <a:rPr lang="en-US" smtClean="0"/>
              <a:pPr>
                <a:defRPr/>
              </a:pPr>
              <a:t>‹#›</a:t>
            </a:fld>
            <a:endParaRPr lang="en-US" dirty="0"/>
          </a:p>
        </p:txBody>
      </p:sp>
      <p:sp>
        <p:nvSpPr>
          <p:cNvPr id="6" name="Rectangle 85"/>
          <p:cNvSpPr>
            <a:spLocks noGrp="1" noChangeArrowheads="1"/>
          </p:cNvSpPr>
          <p:nvPr>
            <p:ph type="title" hasCustomPrompt="1"/>
          </p:nvPr>
        </p:nvSpPr>
        <p:spPr bwMode="auto">
          <a:xfrm>
            <a:off x="452438" y="484632"/>
            <a:ext cx="8229600" cy="914400"/>
          </a:xfrm>
          <a:prstGeom prst="rect">
            <a:avLst/>
          </a:prstGeom>
          <a:noFill/>
          <a:ln w="9525">
            <a:noFill/>
            <a:miter lim="800000"/>
            <a:headEnd/>
            <a:tailEnd/>
          </a:ln>
        </p:spPr>
        <p:txBody>
          <a:bodyPr vert="horz" wrap="square" lIns="0" tIns="45720" rIns="0" bIns="0" numCol="1" anchor="t" anchorCtr="0" compatLnSpc="1">
            <a:prstTxWarp prst="textNoShape">
              <a:avLst/>
            </a:prstTxWarp>
          </a:bodyPr>
          <a:lstStyle>
            <a:lvl1pPr>
              <a:defRPr/>
            </a:lvl1pPr>
          </a:lstStyle>
          <a:p>
            <a:pPr lvl="0"/>
            <a:r>
              <a:rPr lang="en-US" dirty="0" smtClean="0"/>
              <a:t>Click to add title</a:t>
            </a:r>
          </a:p>
        </p:txBody>
      </p:sp>
      <p:sp>
        <p:nvSpPr>
          <p:cNvPr id="7" name="Text Placeholder 2"/>
          <p:cNvSpPr>
            <a:spLocks noGrp="1"/>
          </p:cNvSpPr>
          <p:nvPr>
            <p:ph type="body" idx="1" hasCustomPrompt="1"/>
          </p:nvPr>
        </p:nvSpPr>
        <p:spPr>
          <a:xfrm>
            <a:off x="457200" y="1457970"/>
            <a:ext cx="4040188" cy="304699"/>
          </a:xfrm>
        </p:spPr>
        <p:txBody>
          <a:bodyPr anchor="b"/>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add subtitles</a:t>
            </a:r>
          </a:p>
        </p:txBody>
      </p:sp>
      <p:sp>
        <p:nvSpPr>
          <p:cNvPr id="9" name="Text Placeholder 4"/>
          <p:cNvSpPr>
            <a:spLocks noGrp="1"/>
          </p:cNvSpPr>
          <p:nvPr>
            <p:ph type="body" sz="quarter" idx="11" hasCustomPrompt="1"/>
          </p:nvPr>
        </p:nvSpPr>
        <p:spPr>
          <a:xfrm>
            <a:off x="4649010" y="1457970"/>
            <a:ext cx="4041775" cy="304699"/>
          </a:xfrm>
        </p:spPr>
        <p:txBody>
          <a:bodyPr anchor="b"/>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add subtitles</a:t>
            </a:r>
          </a:p>
        </p:txBody>
      </p:sp>
      <p:sp>
        <p:nvSpPr>
          <p:cNvPr id="10" name="Content Placeholder 3"/>
          <p:cNvSpPr>
            <a:spLocks noGrp="1"/>
          </p:cNvSpPr>
          <p:nvPr>
            <p:ph sz="half" idx="2" hasCustomPrompt="1"/>
          </p:nvPr>
        </p:nvSpPr>
        <p:spPr>
          <a:xfrm>
            <a:off x="457200" y="1828800"/>
            <a:ext cx="4040188" cy="4565649"/>
          </a:xfrm>
        </p:spPr>
        <p:txBody>
          <a:bodyPr/>
          <a:lstStyle>
            <a:lvl1pPr>
              <a:lnSpc>
                <a:spcPct val="80000"/>
              </a:lnSpc>
              <a:spcBef>
                <a:spcPts val="300"/>
              </a:spcBef>
              <a:defRPr sz="2000" b="0">
                <a:solidFill>
                  <a:schemeClr val="tx1"/>
                </a:solidFill>
              </a:defRPr>
            </a:lvl1pPr>
            <a:lvl2pPr>
              <a:lnSpc>
                <a:spcPct val="80000"/>
              </a:lnSpc>
              <a:spcBef>
                <a:spcPts val="300"/>
              </a:spcBef>
              <a:buClr>
                <a:srgbClr val="0033A1"/>
              </a:buClr>
              <a:defRPr sz="1800">
                <a:solidFill>
                  <a:schemeClr val="tx1"/>
                </a:solidFill>
              </a:defRPr>
            </a:lvl2pPr>
            <a:lvl3pPr>
              <a:lnSpc>
                <a:spcPct val="80000"/>
              </a:lnSpc>
              <a:spcBef>
                <a:spcPts val="300"/>
              </a:spcBef>
              <a:defRPr sz="160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content</a:t>
            </a:r>
          </a:p>
          <a:p>
            <a:pPr lvl="1"/>
            <a:r>
              <a:rPr lang="en-US" dirty="0" smtClean="0"/>
              <a:t>Second level</a:t>
            </a:r>
          </a:p>
          <a:p>
            <a:pPr lvl="2"/>
            <a:r>
              <a:rPr lang="en-US" dirty="0" smtClean="0"/>
              <a:t>Third level</a:t>
            </a:r>
          </a:p>
        </p:txBody>
      </p:sp>
      <p:sp>
        <p:nvSpPr>
          <p:cNvPr id="12" name="Content Placeholder 5"/>
          <p:cNvSpPr>
            <a:spLocks noGrp="1"/>
          </p:cNvSpPr>
          <p:nvPr>
            <p:ph sz="quarter" idx="12" hasCustomPrompt="1"/>
          </p:nvPr>
        </p:nvSpPr>
        <p:spPr>
          <a:xfrm>
            <a:off x="4649010" y="1828800"/>
            <a:ext cx="4041775" cy="4565649"/>
          </a:xfrm>
        </p:spPr>
        <p:txBody>
          <a:bodyPr/>
          <a:lstStyle>
            <a:lvl1pPr>
              <a:lnSpc>
                <a:spcPct val="80000"/>
              </a:lnSpc>
              <a:spcBef>
                <a:spcPts val="300"/>
              </a:spcBef>
              <a:defRPr sz="2000" b="0">
                <a:solidFill>
                  <a:schemeClr val="tx1"/>
                </a:solidFill>
              </a:defRPr>
            </a:lvl1pPr>
            <a:lvl2pPr>
              <a:lnSpc>
                <a:spcPct val="80000"/>
              </a:lnSpc>
              <a:spcBef>
                <a:spcPts val="300"/>
              </a:spcBef>
              <a:defRPr sz="1800">
                <a:solidFill>
                  <a:schemeClr val="tx1"/>
                </a:solidFill>
              </a:defRPr>
            </a:lvl2pPr>
            <a:lvl3pPr>
              <a:lnSpc>
                <a:spcPct val="80000"/>
              </a:lnSpc>
              <a:spcBef>
                <a:spcPts val="300"/>
              </a:spcBef>
              <a:defRPr sz="160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content</a:t>
            </a:r>
          </a:p>
          <a:p>
            <a:pPr lvl="1"/>
            <a:r>
              <a:rPr lang="en-US" dirty="0" smtClean="0"/>
              <a:t>Second level</a:t>
            </a:r>
          </a:p>
          <a:p>
            <a:pPr lvl="2"/>
            <a:r>
              <a:rPr lang="en-US" dirty="0" smtClean="0"/>
              <a:t>Third level</a:t>
            </a:r>
          </a:p>
        </p:txBody>
      </p:sp>
      <p:cxnSp>
        <p:nvCxnSpPr>
          <p:cNvPr id="13" name="Straight Connector 12"/>
          <p:cNvCxnSpPr/>
          <p:nvPr userDrawn="1"/>
        </p:nvCxnSpPr>
        <p:spPr>
          <a:xfrm>
            <a:off x="4571947" y="1280160"/>
            <a:ext cx="53" cy="5114290"/>
          </a:xfrm>
          <a:prstGeom prst="line">
            <a:avLst/>
          </a:prstGeom>
          <a:ln>
            <a:solidFill>
              <a:srgbClr val="2F3A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13898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llustration 4 square">
    <p:spTree>
      <p:nvGrpSpPr>
        <p:cNvPr id="1" name=""/>
        <p:cNvGrpSpPr/>
        <p:nvPr/>
      </p:nvGrpSpPr>
      <p:grpSpPr>
        <a:xfrm>
          <a:off x="0" y="0"/>
          <a:ext cx="0" cy="0"/>
          <a:chOff x="0" y="0"/>
          <a:chExt cx="0" cy="0"/>
        </a:xfrm>
      </p:grpSpPr>
      <p:sp>
        <p:nvSpPr>
          <p:cNvPr id="8" name="Footer Placeholder 7"/>
          <p:cNvSpPr>
            <a:spLocks noGrp="1" noChangeArrowheads="1"/>
          </p:cNvSpPr>
          <p:nvPr>
            <p:ph type="ftr" sz="quarter" idx="3"/>
          </p:nvPr>
        </p:nvSpPr>
        <p:spPr bwMode="auto">
          <a:xfrm>
            <a:off x="603504" y="6604000"/>
            <a:ext cx="7924800" cy="254000"/>
          </a:xfrm>
          <a:prstGeom prst="rect">
            <a:avLst/>
          </a:prstGeom>
          <a:noFill/>
          <a:ln w="9525">
            <a:noFill/>
            <a:miter lim="800000"/>
            <a:headEnd/>
            <a:tailEnd/>
          </a:ln>
          <a:effectLst/>
        </p:spPr>
        <p:txBody>
          <a:bodyPr vert="horz" wrap="square" lIns="0" tIns="0" rIns="0" bIns="0" numCol="1" anchor="t" anchorCtr="1" compatLnSpc="1">
            <a:prstTxWarp prst="textNoShape">
              <a:avLst/>
            </a:prstTxWarp>
          </a:bodyPr>
          <a:lstStyle>
            <a:lvl1pPr algn="ctr" eaLnBrk="0" hangingPunct="0">
              <a:defRPr sz="1000" b="1">
                <a:solidFill>
                  <a:srgbClr val="7F7F7F"/>
                </a:solidFill>
              </a:defRPr>
            </a:lvl1pPr>
          </a:lstStyle>
          <a:p>
            <a:pPr fontAlgn="auto">
              <a:spcBef>
                <a:spcPts val="0"/>
              </a:spcBef>
              <a:spcAft>
                <a:spcPts val="0"/>
              </a:spcAft>
              <a:defRPr/>
            </a:pPr>
            <a:r>
              <a:rPr lang="en-US" kern="0" dirty="0" smtClean="0"/>
              <a:t>BOEING PROPRIETARY</a:t>
            </a:r>
            <a:endParaRPr lang="en-US" kern="0" dirty="0"/>
          </a:p>
        </p:txBody>
      </p:sp>
      <p:sp>
        <p:nvSpPr>
          <p:cNvPr id="11" name="Rectangle 82"/>
          <p:cNvSpPr>
            <a:spLocks noGrp="1" noChangeArrowheads="1"/>
          </p:cNvSpPr>
          <p:nvPr>
            <p:ph type="sldNum" sz="quarter" idx="10"/>
          </p:nvPr>
        </p:nvSpPr>
        <p:spPr>
          <a:xfrm>
            <a:off x="8229600" y="6556375"/>
            <a:ext cx="457200" cy="274638"/>
          </a:xfrm>
          <a:ln/>
        </p:spPr>
        <p:txBody>
          <a:bodyPr/>
          <a:lstStyle>
            <a:lvl1pPr>
              <a:defRPr>
                <a:solidFill>
                  <a:srgbClr val="7F7F7F"/>
                </a:solidFill>
              </a:defRPr>
            </a:lvl1pPr>
          </a:lstStyle>
          <a:p>
            <a:pPr>
              <a:defRPr/>
            </a:pPr>
            <a:fld id="{CD929F89-FA7C-47C4-8B96-D60795AD9F39}" type="slidenum">
              <a:rPr lang="en-US" smtClean="0"/>
              <a:pPr>
                <a:defRPr/>
              </a:pPr>
              <a:t>‹#›</a:t>
            </a:fld>
            <a:endParaRPr lang="en-US" dirty="0"/>
          </a:p>
        </p:txBody>
      </p:sp>
      <p:sp>
        <p:nvSpPr>
          <p:cNvPr id="6" name="Rectangle 85"/>
          <p:cNvSpPr>
            <a:spLocks noGrp="1" noChangeArrowheads="1"/>
          </p:cNvSpPr>
          <p:nvPr>
            <p:ph type="title" hasCustomPrompt="1"/>
          </p:nvPr>
        </p:nvSpPr>
        <p:spPr bwMode="auto">
          <a:xfrm>
            <a:off x="452438" y="484632"/>
            <a:ext cx="8229600" cy="914400"/>
          </a:xfrm>
          <a:prstGeom prst="rect">
            <a:avLst/>
          </a:prstGeom>
          <a:noFill/>
          <a:ln w="9525">
            <a:noFill/>
            <a:miter lim="800000"/>
            <a:headEnd/>
            <a:tailEnd/>
          </a:ln>
        </p:spPr>
        <p:txBody>
          <a:bodyPr vert="horz" wrap="square" lIns="0" tIns="45720" rIns="0" bIns="0" numCol="1" anchor="t" anchorCtr="0" compatLnSpc="1">
            <a:prstTxWarp prst="textNoShape">
              <a:avLst/>
            </a:prstTxWarp>
          </a:bodyPr>
          <a:lstStyle>
            <a:lvl1pPr>
              <a:defRPr baseline="0"/>
            </a:lvl1pPr>
          </a:lstStyle>
          <a:p>
            <a:pPr lvl="0"/>
            <a:r>
              <a:rPr lang="en-US" dirty="0" smtClean="0"/>
              <a:t>Click to add title</a:t>
            </a:r>
            <a:br>
              <a:rPr lang="en-US" dirty="0" smtClean="0"/>
            </a:br>
            <a:endParaRPr lang="en-US" dirty="0" smtClean="0"/>
          </a:p>
        </p:txBody>
      </p:sp>
      <p:sp>
        <p:nvSpPr>
          <p:cNvPr id="7" name="Text Placeholder 2"/>
          <p:cNvSpPr>
            <a:spLocks noGrp="1"/>
          </p:cNvSpPr>
          <p:nvPr>
            <p:ph type="body" idx="1" hasCustomPrompt="1"/>
          </p:nvPr>
        </p:nvSpPr>
        <p:spPr>
          <a:xfrm>
            <a:off x="457200" y="1457970"/>
            <a:ext cx="4040188" cy="304699"/>
          </a:xfrm>
        </p:spPr>
        <p:txBody>
          <a:bodyPr anchor="b"/>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add subtitles</a:t>
            </a:r>
          </a:p>
        </p:txBody>
      </p:sp>
      <p:sp>
        <p:nvSpPr>
          <p:cNvPr id="9" name="Text Placeholder 4"/>
          <p:cNvSpPr>
            <a:spLocks noGrp="1"/>
          </p:cNvSpPr>
          <p:nvPr>
            <p:ph type="body" sz="quarter" idx="11" hasCustomPrompt="1"/>
          </p:nvPr>
        </p:nvSpPr>
        <p:spPr>
          <a:xfrm>
            <a:off x="4649010" y="1457970"/>
            <a:ext cx="4041775" cy="304699"/>
          </a:xfrm>
        </p:spPr>
        <p:txBody>
          <a:bodyPr anchor="b"/>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add subtitles</a:t>
            </a:r>
          </a:p>
        </p:txBody>
      </p:sp>
      <p:sp>
        <p:nvSpPr>
          <p:cNvPr id="10" name="Content Placeholder 3"/>
          <p:cNvSpPr>
            <a:spLocks noGrp="1"/>
          </p:cNvSpPr>
          <p:nvPr>
            <p:ph sz="half" idx="2" hasCustomPrompt="1"/>
          </p:nvPr>
        </p:nvSpPr>
        <p:spPr>
          <a:xfrm>
            <a:off x="457200" y="1826168"/>
            <a:ext cx="4040188" cy="2101829"/>
          </a:xfrm>
        </p:spPr>
        <p:txBody>
          <a:bodyPr/>
          <a:lstStyle>
            <a:lvl1pPr>
              <a:lnSpc>
                <a:spcPct val="80000"/>
              </a:lnSpc>
              <a:spcBef>
                <a:spcPts val="300"/>
              </a:spcBef>
              <a:buClr>
                <a:srgbClr val="0033A1"/>
              </a:buClr>
              <a:defRPr sz="1800" b="0" baseline="0">
                <a:solidFill>
                  <a:schemeClr val="tx1"/>
                </a:solidFill>
              </a:defRPr>
            </a:lvl1pPr>
            <a:lvl2pPr>
              <a:lnSpc>
                <a:spcPct val="80000"/>
              </a:lnSpc>
              <a:spcBef>
                <a:spcPts val="300"/>
              </a:spcBef>
              <a:buClr>
                <a:srgbClr val="0033A1"/>
              </a:buClr>
              <a:defRPr sz="1600">
                <a:solidFill>
                  <a:schemeClr val="tx1"/>
                </a:solidFill>
              </a:defRPr>
            </a:lvl2pPr>
            <a:lvl3pPr>
              <a:lnSpc>
                <a:spcPct val="80000"/>
              </a:lnSpc>
              <a:spcBef>
                <a:spcPts val="300"/>
              </a:spcBef>
              <a:buClr>
                <a:srgbClr val="0033A1"/>
              </a:buClr>
              <a:defRPr sz="140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content</a:t>
            </a:r>
          </a:p>
          <a:p>
            <a:pPr lvl="1"/>
            <a:r>
              <a:rPr lang="en-US" dirty="0" smtClean="0"/>
              <a:t>Second level</a:t>
            </a:r>
          </a:p>
          <a:p>
            <a:pPr lvl="2"/>
            <a:r>
              <a:rPr lang="en-US" dirty="0" smtClean="0"/>
              <a:t>Third level</a:t>
            </a:r>
          </a:p>
        </p:txBody>
      </p:sp>
      <p:sp>
        <p:nvSpPr>
          <p:cNvPr id="12" name="Content Placeholder 5"/>
          <p:cNvSpPr>
            <a:spLocks noGrp="1"/>
          </p:cNvSpPr>
          <p:nvPr>
            <p:ph sz="quarter" idx="12" hasCustomPrompt="1"/>
          </p:nvPr>
        </p:nvSpPr>
        <p:spPr>
          <a:xfrm>
            <a:off x="4649010" y="1826168"/>
            <a:ext cx="4041775" cy="2101829"/>
          </a:xfrm>
        </p:spPr>
        <p:txBody>
          <a:bodyPr/>
          <a:lstStyle>
            <a:lvl1pPr>
              <a:lnSpc>
                <a:spcPct val="80000"/>
              </a:lnSpc>
              <a:spcBef>
                <a:spcPts val="300"/>
              </a:spcBef>
              <a:buClr>
                <a:srgbClr val="0033A1"/>
              </a:buClr>
              <a:defRPr sz="1800" b="0">
                <a:solidFill>
                  <a:schemeClr val="tx1"/>
                </a:solidFill>
              </a:defRPr>
            </a:lvl1pPr>
            <a:lvl2pPr>
              <a:lnSpc>
                <a:spcPct val="80000"/>
              </a:lnSpc>
              <a:spcBef>
                <a:spcPts val="300"/>
              </a:spcBef>
              <a:buClr>
                <a:srgbClr val="0033A1"/>
              </a:buClr>
              <a:defRPr sz="1600">
                <a:solidFill>
                  <a:schemeClr val="tx1"/>
                </a:solidFill>
              </a:defRPr>
            </a:lvl2pPr>
            <a:lvl3pPr>
              <a:lnSpc>
                <a:spcPct val="80000"/>
              </a:lnSpc>
              <a:spcBef>
                <a:spcPts val="300"/>
              </a:spcBef>
              <a:buClr>
                <a:srgbClr val="0033A1"/>
              </a:buClr>
              <a:defRPr sz="140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content</a:t>
            </a:r>
          </a:p>
          <a:p>
            <a:pPr lvl="1"/>
            <a:r>
              <a:rPr lang="en-US" dirty="0" smtClean="0"/>
              <a:t>Second level</a:t>
            </a:r>
          </a:p>
          <a:p>
            <a:pPr lvl="2"/>
            <a:r>
              <a:rPr lang="en-US" dirty="0" smtClean="0"/>
              <a:t>Third level</a:t>
            </a:r>
          </a:p>
        </p:txBody>
      </p:sp>
      <p:sp>
        <p:nvSpPr>
          <p:cNvPr id="13" name="Text Placeholder 2"/>
          <p:cNvSpPr>
            <a:spLocks noGrp="1"/>
          </p:cNvSpPr>
          <p:nvPr>
            <p:ph type="body" idx="13" hasCustomPrompt="1"/>
          </p:nvPr>
        </p:nvSpPr>
        <p:spPr>
          <a:xfrm>
            <a:off x="460253" y="4005702"/>
            <a:ext cx="4040188" cy="304699"/>
          </a:xfrm>
        </p:spPr>
        <p:txBody>
          <a:bodyPr anchor="b"/>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add subtitles</a:t>
            </a:r>
          </a:p>
        </p:txBody>
      </p:sp>
      <p:sp>
        <p:nvSpPr>
          <p:cNvPr id="14" name="Text Placeholder 4"/>
          <p:cNvSpPr>
            <a:spLocks noGrp="1"/>
          </p:cNvSpPr>
          <p:nvPr>
            <p:ph type="body" sz="quarter" idx="14" hasCustomPrompt="1"/>
          </p:nvPr>
        </p:nvSpPr>
        <p:spPr>
          <a:xfrm>
            <a:off x="4652063" y="4005702"/>
            <a:ext cx="4041775" cy="304699"/>
          </a:xfrm>
        </p:spPr>
        <p:txBody>
          <a:bodyPr anchor="b"/>
          <a:lstStyle>
            <a:lvl1pPr marL="0" indent="0">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add subtitles</a:t>
            </a:r>
          </a:p>
        </p:txBody>
      </p:sp>
      <p:sp>
        <p:nvSpPr>
          <p:cNvPr id="15" name="Content Placeholder 3"/>
          <p:cNvSpPr>
            <a:spLocks noGrp="1"/>
          </p:cNvSpPr>
          <p:nvPr>
            <p:ph sz="half" idx="15" hasCustomPrompt="1"/>
          </p:nvPr>
        </p:nvSpPr>
        <p:spPr>
          <a:xfrm>
            <a:off x="460253" y="4378960"/>
            <a:ext cx="4040188" cy="2015489"/>
          </a:xfrm>
        </p:spPr>
        <p:txBody>
          <a:bodyPr/>
          <a:lstStyle>
            <a:lvl1pPr>
              <a:lnSpc>
                <a:spcPct val="80000"/>
              </a:lnSpc>
              <a:spcBef>
                <a:spcPts val="300"/>
              </a:spcBef>
              <a:buClr>
                <a:srgbClr val="0033A1"/>
              </a:buClr>
              <a:defRPr sz="1800" b="0">
                <a:solidFill>
                  <a:schemeClr val="tx1"/>
                </a:solidFill>
              </a:defRPr>
            </a:lvl1pPr>
            <a:lvl2pPr>
              <a:lnSpc>
                <a:spcPct val="80000"/>
              </a:lnSpc>
              <a:spcBef>
                <a:spcPts val="300"/>
              </a:spcBef>
              <a:buClr>
                <a:srgbClr val="0033A1"/>
              </a:buClr>
              <a:defRPr sz="1600">
                <a:solidFill>
                  <a:schemeClr val="tx1"/>
                </a:solidFill>
              </a:defRPr>
            </a:lvl2pPr>
            <a:lvl3pPr>
              <a:lnSpc>
                <a:spcPct val="80000"/>
              </a:lnSpc>
              <a:spcBef>
                <a:spcPts val="300"/>
              </a:spcBef>
              <a:buClr>
                <a:srgbClr val="0033A1"/>
              </a:buClr>
              <a:defRPr sz="140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content</a:t>
            </a:r>
          </a:p>
          <a:p>
            <a:pPr lvl="1"/>
            <a:r>
              <a:rPr lang="en-US" dirty="0" smtClean="0"/>
              <a:t>Second level</a:t>
            </a:r>
          </a:p>
          <a:p>
            <a:pPr lvl="2"/>
            <a:r>
              <a:rPr lang="en-US" dirty="0" smtClean="0"/>
              <a:t>Third level</a:t>
            </a:r>
          </a:p>
        </p:txBody>
      </p:sp>
      <p:sp>
        <p:nvSpPr>
          <p:cNvPr id="16" name="Content Placeholder 5"/>
          <p:cNvSpPr>
            <a:spLocks noGrp="1"/>
          </p:cNvSpPr>
          <p:nvPr>
            <p:ph sz="quarter" idx="16" hasCustomPrompt="1"/>
          </p:nvPr>
        </p:nvSpPr>
        <p:spPr>
          <a:xfrm>
            <a:off x="4652063" y="4378960"/>
            <a:ext cx="4041775" cy="2015489"/>
          </a:xfrm>
        </p:spPr>
        <p:txBody>
          <a:bodyPr/>
          <a:lstStyle>
            <a:lvl1pPr>
              <a:lnSpc>
                <a:spcPct val="80000"/>
              </a:lnSpc>
              <a:spcBef>
                <a:spcPts val="300"/>
              </a:spcBef>
              <a:buClr>
                <a:srgbClr val="0033A1"/>
              </a:buClr>
              <a:defRPr sz="1800" b="0">
                <a:solidFill>
                  <a:schemeClr val="tx1"/>
                </a:solidFill>
              </a:defRPr>
            </a:lvl1pPr>
            <a:lvl2pPr>
              <a:lnSpc>
                <a:spcPct val="80000"/>
              </a:lnSpc>
              <a:spcBef>
                <a:spcPts val="300"/>
              </a:spcBef>
              <a:buClr>
                <a:srgbClr val="0033A1"/>
              </a:buClr>
              <a:defRPr sz="1600">
                <a:solidFill>
                  <a:schemeClr val="tx1"/>
                </a:solidFill>
              </a:defRPr>
            </a:lvl2pPr>
            <a:lvl3pPr>
              <a:lnSpc>
                <a:spcPct val="80000"/>
              </a:lnSpc>
              <a:spcBef>
                <a:spcPts val="300"/>
              </a:spcBef>
              <a:buClr>
                <a:srgbClr val="0033A1"/>
              </a:buClr>
              <a:defRPr sz="140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content</a:t>
            </a:r>
          </a:p>
          <a:p>
            <a:pPr lvl="1"/>
            <a:r>
              <a:rPr lang="en-US" dirty="0" smtClean="0"/>
              <a:t>Second level</a:t>
            </a:r>
          </a:p>
          <a:p>
            <a:pPr lvl="2"/>
            <a:r>
              <a:rPr lang="en-US" dirty="0" smtClean="0"/>
              <a:t>Third level</a:t>
            </a:r>
          </a:p>
        </p:txBody>
      </p:sp>
      <p:cxnSp>
        <p:nvCxnSpPr>
          <p:cNvPr id="17" name="Straight Connector 16"/>
          <p:cNvCxnSpPr/>
          <p:nvPr userDrawn="1"/>
        </p:nvCxnSpPr>
        <p:spPr>
          <a:xfrm>
            <a:off x="461176" y="3947518"/>
            <a:ext cx="8237551" cy="0"/>
          </a:xfrm>
          <a:prstGeom prst="line">
            <a:avLst/>
          </a:prstGeom>
          <a:ln>
            <a:solidFill>
              <a:srgbClr val="2F3A47"/>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4571947" y="1280160"/>
            <a:ext cx="53" cy="5114290"/>
          </a:xfrm>
          <a:prstGeom prst="line">
            <a:avLst/>
          </a:prstGeom>
          <a:ln>
            <a:solidFill>
              <a:srgbClr val="2F3A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9030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llustrationTitle Only">
    <p:spTree>
      <p:nvGrpSpPr>
        <p:cNvPr id="1" name=""/>
        <p:cNvGrpSpPr/>
        <p:nvPr/>
      </p:nvGrpSpPr>
      <p:grpSpPr>
        <a:xfrm>
          <a:off x="0" y="0"/>
          <a:ext cx="0" cy="0"/>
          <a:chOff x="0" y="0"/>
          <a:chExt cx="0" cy="0"/>
        </a:xfrm>
      </p:grpSpPr>
      <p:sp>
        <p:nvSpPr>
          <p:cNvPr id="8" name="Footer Placeholder 7"/>
          <p:cNvSpPr>
            <a:spLocks noGrp="1" noChangeArrowheads="1"/>
          </p:cNvSpPr>
          <p:nvPr>
            <p:ph type="ftr" sz="quarter" idx="3"/>
          </p:nvPr>
        </p:nvSpPr>
        <p:spPr bwMode="auto">
          <a:xfrm>
            <a:off x="603504" y="6604000"/>
            <a:ext cx="7924800" cy="254000"/>
          </a:xfrm>
          <a:prstGeom prst="rect">
            <a:avLst/>
          </a:prstGeom>
          <a:noFill/>
          <a:ln w="9525">
            <a:noFill/>
            <a:miter lim="800000"/>
            <a:headEnd/>
            <a:tailEnd/>
          </a:ln>
          <a:effectLst/>
        </p:spPr>
        <p:txBody>
          <a:bodyPr vert="horz" wrap="square" lIns="0" tIns="0" rIns="0" bIns="0" numCol="1" anchor="t" anchorCtr="1" compatLnSpc="1">
            <a:prstTxWarp prst="textNoShape">
              <a:avLst/>
            </a:prstTxWarp>
          </a:bodyPr>
          <a:lstStyle>
            <a:lvl1pPr algn="ctr" eaLnBrk="0" hangingPunct="0">
              <a:defRPr sz="1000" b="1">
                <a:solidFill>
                  <a:srgbClr val="7F7F7F"/>
                </a:solidFill>
              </a:defRPr>
            </a:lvl1pPr>
          </a:lstStyle>
          <a:p>
            <a:pPr fontAlgn="auto">
              <a:spcBef>
                <a:spcPts val="0"/>
              </a:spcBef>
              <a:spcAft>
                <a:spcPts val="0"/>
              </a:spcAft>
              <a:defRPr/>
            </a:pPr>
            <a:r>
              <a:rPr lang="en-US" kern="0" dirty="0" smtClean="0"/>
              <a:t>BOEING PROPRIETARY</a:t>
            </a:r>
            <a:endParaRPr lang="en-US" kern="0" dirty="0"/>
          </a:p>
        </p:txBody>
      </p:sp>
      <p:sp>
        <p:nvSpPr>
          <p:cNvPr id="11" name="Rectangle 82"/>
          <p:cNvSpPr>
            <a:spLocks noGrp="1" noChangeArrowheads="1"/>
          </p:cNvSpPr>
          <p:nvPr>
            <p:ph type="sldNum" sz="quarter" idx="10"/>
          </p:nvPr>
        </p:nvSpPr>
        <p:spPr>
          <a:xfrm>
            <a:off x="8229600" y="6556375"/>
            <a:ext cx="457200" cy="274638"/>
          </a:xfrm>
          <a:ln/>
        </p:spPr>
        <p:txBody>
          <a:bodyPr/>
          <a:lstStyle>
            <a:lvl1pPr>
              <a:defRPr>
                <a:solidFill>
                  <a:srgbClr val="7F7F7F"/>
                </a:solidFill>
              </a:defRPr>
            </a:lvl1pPr>
          </a:lstStyle>
          <a:p>
            <a:pPr>
              <a:defRPr/>
            </a:pPr>
            <a:fld id="{CD929F89-FA7C-47C4-8B96-D60795AD9F39}" type="slidenum">
              <a:rPr lang="en-US" smtClean="0"/>
              <a:pPr>
                <a:defRPr/>
              </a:pPr>
              <a:t>‹#›</a:t>
            </a:fld>
            <a:endParaRPr lang="en-US" dirty="0"/>
          </a:p>
        </p:txBody>
      </p:sp>
      <p:sp>
        <p:nvSpPr>
          <p:cNvPr id="6" name="Rectangle 85"/>
          <p:cNvSpPr>
            <a:spLocks noGrp="1" noChangeArrowheads="1"/>
          </p:cNvSpPr>
          <p:nvPr>
            <p:ph type="title" hasCustomPrompt="1"/>
          </p:nvPr>
        </p:nvSpPr>
        <p:spPr bwMode="auto">
          <a:xfrm>
            <a:off x="452438" y="484632"/>
            <a:ext cx="8229600" cy="914400"/>
          </a:xfrm>
          <a:prstGeom prst="rect">
            <a:avLst/>
          </a:prstGeom>
          <a:noFill/>
          <a:ln w="9525">
            <a:noFill/>
            <a:miter lim="800000"/>
            <a:headEnd/>
            <a:tailEnd/>
          </a:ln>
        </p:spPr>
        <p:txBody>
          <a:bodyPr vert="horz" wrap="square" lIns="0" tIns="45720" rIns="0" bIns="0" numCol="1" anchor="t" anchorCtr="0" compatLnSpc="1">
            <a:prstTxWarp prst="textNoShape">
              <a:avLst/>
            </a:prstTxWarp>
          </a:bodyPr>
          <a:lstStyle>
            <a:lvl1pPr>
              <a:defRPr>
                <a:solidFill>
                  <a:srgbClr val="0033A1"/>
                </a:solidFill>
              </a:defRPr>
            </a:lvl1pPr>
          </a:lstStyle>
          <a:p>
            <a:pPr lvl="0"/>
            <a:r>
              <a:rPr lang="en-US" dirty="0" smtClean="0"/>
              <a:t>Click to add title</a:t>
            </a:r>
            <a:br>
              <a:rPr lang="en-US" dirty="0" smtClean="0"/>
            </a:br>
            <a:endParaRPr lang="en-US" dirty="0" smtClean="0"/>
          </a:p>
        </p:txBody>
      </p:sp>
    </p:spTree>
    <p:extLst>
      <p:ext uri="{BB962C8B-B14F-4D97-AF65-F5344CB8AC3E}">
        <p14:creationId xmlns:p14="http://schemas.microsoft.com/office/powerpoint/2010/main" val="4715939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10" name="Picture 5" descr="Boeing_RGBblue_largePPT"/>
          <p:cNvPicPr>
            <a:picLocks noChangeAspect="1" noChangeArrowheads="1"/>
          </p:cNvPicPr>
          <p:nvPr userDrawn="1"/>
        </p:nvPicPr>
        <p:blipFill>
          <a:blip r:embed="rId2" cstate="screen"/>
          <a:srcRect/>
          <a:stretch>
            <a:fillRect/>
          </a:stretch>
        </p:blipFill>
        <p:spPr bwMode="auto">
          <a:xfrm>
            <a:off x="2717801" y="2906294"/>
            <a:ext cx="3692525" cy="895350"/>
          </a:xfrm>
          <a:prstGeom prst="rect">
            <a:avLst/>
          </a:prstGeom>
          <a:noFill/>
          <a:ln w="9525">
            <a:noFill/>
            <a:miter lim="800000"/>
            <a:headEnd/>
            <a:tailEnd/>
          </a:ln>
        </p:spPr>
      </p:pic>
      <p:sp>
        <p:nvSpPr>
          <p:cNvPr id="5" name="Rectangle 81"/>
          <p:cNvSpPr>
            <a:spLocks noChangeArrowheads="1"/>
          </p:cNvSpPr>
          <p:nvPr userDrawn="1"/>
        </p:nvSpPr>
        <p:spPr bwMode="auto">
          <a:xfrm>
            <a:off x="6502400" y="6950967"/>
            <a:ext cx="2641600" cy="110800"/>
          </a:xfrm>
          <a:prstGeom prst="rect">
            <a:avLst/>
          </a:prstGeom>
          <a:noFill/>
          <a:ln w="12700">
            <a:noFill/>
            <a:miter lim="800000"/>
            <a:headEnd type="none" w="sm" len="sm"/>
            <a:tailEnd type="none" w="sm" len="sm"/>
          </a:ln>
          <a:effectLst/>
        </p:spPr>
        <p:txBody>
          <a:bodyPr wrap="square" lIns="9144" tIns="9144" rIns="9144" bIns="9144" anchor="ctr">
            <a:spAutoFit/>
          </a:bodyPr>
          <a:lstStyle/>
          <a:p>
            <a:pPr algn="r" defTabSz="820738">
              <a:defRPr/>
            </a:pPr>
            <a:r>
              <a:rPr lang="en-US" sz="600" dirty="0" smtClean="0">
                <a:solidFill>
                  <a:srgbClr val="2F3A47"/>
                </a:solidFill>
              </a:rPr>
              <a:t>OIG and Admin | SSG </a:t>
            </a:r>
            <a:r>
              <a:rPr lang="en-US" sz="600" dirty="0">
                <a:solidFill>
                  <a:srgbClr val="2F3A47"/>
                </a:solidFill>
              </a:rPr>
              <a:t>Presentation Template – </a:t>
            </a:r>
            <a:r>
              <a:rPr lang="en-US" sz="600" dirty="0" smtClean="0">
                <a:solidFill>
                  <a:srgbClr val="2F3A47"/>
                </a:solidFill>
              </a:rPr>
              <a:t>Rev March 2016 (STaR)</a:t>
            </a:r>
            <a:r>
              <a:rPr lang="en-US" sz="600" baseline="0" dirty="0" smtClean="0">
                <a:solidFill>
                  <a:srgbClr val="2F3A47"/>
                </a:solidFill>
              </a:rPr>
              <a:t> </a:t>
            </a:r>
            <a:endParaRPr lang="en-US" sz="600" dirty="0">
              <a:solidFill>
                <a:srgbClr val="2F3A47"/>
              </a:solidFill>
            </a:endParaRPr>
          </a:p>
        </p:txBody>
      </p:sp>
      <p:sp>
        <p:nvSpPr>
          <p:cNvPr id="12" name="Rectangle 81"/>
          <p:cNvSpPr>
            <a:spLocks noChangeArrowheads="1"/>
          </p:cNvSpPr>
          <p:nvPr userDrawn="1"/>
        </p:nvSpPr>
        <p:spPr bwMode="auto">
          <a:xfrm>
            <a:off x="457200" y="6621624"/>
            <a:ext cx="2171700" cy="110800"/>
          </a:xfrm>
          <a:prstGeom prst="rect">
            <a:avLst/>
          </a:prstGeom>
          <a:noFill/>
          <a:ln w="12700">
            <a:noFill/>
            <a:miter lim="800000"/>
            <a:headEnd type="none" w="sm" len="sm"/>
            <a:tailEnd type="none" w="sm" len="sm"/>
          </a:ln>
          <a:effectLst/>
        </p:spPr>
        <p:txBody>
          <a:bodyPr wrap="square" lIns="9144" tIns="9144" rIns="9144" bIns="9144" anchor="ctr">
            <a:spAutoFit/>
          </a:bodyPr>
          <a:lstStyle/>
          <a:p>
            <a:pPr defTabSz="820738">
              <a:defRPr/>
            </a:pPr>
            <a:r>
              <a:rPr lang="en-US" sz="600" dirty="0">
                <a:solidFill>
                  <a:srgbClr val="7F7F7F"/>
                </a:solidFill>
              </a:rPr>
              <a:t>Copyright © </a:t>
            </a:r>
            <a:r>
              <a:rPr lang="en-US" sz="600" dirty="0" smtClean="0">
                <a:solidFill>
                  <a:srgbClr val="7F7F7F"/>
                </a:solidFill>
              </a:rPr>
              <a:t>2017 </a:t>
            </a:r>
            <a:r>
              <a:rPr lang="en-US" sz="600" dirty="0">
                <a:solidFill>
                  <a:srgbClr val="7F7F7F"/>
                </a:solidFill>
              </a:rPr>
              <a:t>Boeing. All rights reserved.</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3" name="Footer Placeholder 7"/>
          <p:cNvSpPr>
            <a:spLocks noGrp="1" noChangeArrowheads="1"/>
          </p:cNvSpPr>
          <p:nvPr>
            <p:ph type="ftr" sz="quarter" idx="3"/>
          </p:nvPr>
        </p:nvSpPr>
        <p:spPr bwMode="auto">
          <a:xfrm>
            <a:off x="603504" y="6604000"/>
            <a:ext cx="7924800" cy="254000"/>
          </a:xfrm>
          <a:prstGeom prst="rect">
            <a:avLst/>
          </a:prstGeom>
          <a:noFill/>
          <a:ln w="9525">
            <a:noFill/>
            <a:miter lim="800000"/>
            <a:headEnd/>
            <a:tailEnd/>
          </a:ln>
          <a:effectLst/>
        </p:spPr>
        <p:txBody>
          <a:bodyPr vert="horz" wrap="square" lIns="0" tIns="0" rIns="0" bIns="0" numCol="1" anchor="t" anchorCtr="1" compatLnSpc="1">
            <a:prstTxWarp prst="textNoShape">
              <a:avLst/>
            </a:prstTxWarp>
          </a:bodyPr>
          <a:lstStyle>
            <a:lvl1pPr algn="ctr" eaLnBrk="0" hangingPunct="0">
              <a:defRPr sz="1000" b="1">
                <a:solidFill>
                  <a:srgbClr val="7F7F7F"/>
                </a:solidFill>
              </a:defRPr>
            </a:lvl1pPr>
          </a:lstStyle>
          <a:p>
            <a:pPr fontAlgn="auto">
              <a:spcBef>
                <a:spcPts val="0"/>
              </a:spcBef>
              <a:spcAft>
                <a:spcPts val="0"/>
              </a:spcAft>
              <a:defRPr/>
            </a:pPr>
            <a:r>
              <a:rPr lang="en-US" kern="0" dirty="0" smtClean="0"/>
              <a:t>BOEING PROPRIETARY</a:t>
            </a:r>
            <a:endParaRPr lang="en-US" kern="0" dirty="0"/>
          </a:p>
        </p:txBody>
      </p:sp>
      <p:sp>
        <p:nvSpPr>
          <p:cNvPr id="4" name="Rectangle 82"/>
          <p:cNvSpPr>
            <a:spLocks noGrp="1" noChangeArrowheads="1"/>
          </p:cNvSpPr>
          <p:nvPr>
            <p:ph type="sldNum" sz="quarter" idx="10"/>
          </p:nvPr>
        </p:nvSpPr>
        <p:spPr>
          <a:xfrm>
            <a:off x="8229600" y="6556375"/>
            <a:ext cx="457200" cy="274638"/>
          </a:xfrm>
          <a:ln/>
        </p:spPr>
        <p:txBody>
          <a:bodyPr/>
          <a:lstStyle>
            <a:lvl1pPr>
              <a:defRPr>
                <a:solidFill>
                  <a:srgbClr val="7F7F7F"/>
                </a:solidFill>
              </a:defRPr>
            </a:lvl1pPr>
          </a:lstStyle>
          <a:p>
            <a:pPr>
              <a:defRPr/>
            </a:pPr>
            <a:fld id="{CD929F89-FA7C-47C4-8B96-D60795AD9F39}" type="slidenum">
              <a:rPr lang="en-US" smtClean="0"/>
              <a:pPr>
                <a:defRPr/>
              </a:pPr>
              <a:t>‹#›</a:t>
            </a:fld>
            <a:endParaRPr lang="en-US" dirty="0"/>
          </a:p>
        </p:txBody>
      </p:sp>
      <p:sp>
        <p:nvSpPr>
          <p:cNvPr id="5" name="Rectangle 81"/>
          <p:cNvSpPr>
            <a:spLocks noChangeArrowheads="1"/>
          </p:cNvSpPr>
          <p:nvPr userDrawn="1"/>
        </p:nvSpPr>
        <p:spPr bwMode="auto">
          <a:xfrm>
            <a:off x="457200" y="6621624"/>
            <a:ext cx="2171700" cy="110800"/>
          </a:xfrm>
          <a:prstGeom prst="rect">
            <a:avLst/>
          </a:prstGeom>
          <a:noFill/>
          <a:ln w="12700">
            <a:noFill/>
            <a:miter lim="800000"/>
            <a:headEnd type="none" w="sm" len="sm"/>
            <a:tailEnd type="none" w="sm" len="sm"/>
          </a:ln>
          <a:effectLst/>
        </p:spPr>
        <p:txBody>
          <a:bodyPr wrap="square" lIns="9144" tIns="9144" rIns="9144" bIns="9144" anchor="ctr">
            <a:spAutoFit/>
          </a:bodyPr>
          <a:lstStyle/>
          <a:p>
            <a:pPr defTabSz="820738">
              <a:defRPr/>
            </a:pPr>
            <a:r>
              <a:rPr lang="en-US" sz="600" dirty="0">
                <a:solidFill>
                  <a:srgbClr val="7F7F7F"/>
                </a:solidFill>
              </a:rPr>
              <a:t>Copyright © </a:t>
            </a:r>
            <a:r>
              <a:rPr lang="en-US" sz="600" dirty="0" smtClean="0">
                <a:solidFill>
                  <a:srgbClr val="7F7F7F"/>
                </a:solidFill>
              </a:rPr>
              <a:t>2017 </a:t>
            </a:r>
            <a:r>
              <a:rPr lang="en-US" sz="600" dirty="0">
                <a:solidFill>
                  <a:srgbClr val="7F7F7F"/>
                </a:solidFill>
              </a:rPr>
              <a:t>Boeing. All rights reserved.</a:t>
            </a:r>
          </a:p>
        </p:txBody>
      </p:sp>
      <p:sp>
        <p:nvSpPr>
          <p:cNvPr id="6" name="Rectangle 81"/>
          <p:cNvSpPr>
            <a:spLocks noChangeArrowheads="1"/>
          </p:cNvSpPr>
          <p:nvPr userDrawn="1"/>
        </p:nvSpPr>
        <p:spPr bwMode="auto">
          <a:xfrm>
            <a:off x="6502400" y="6950967"/>
            <a:ext cx="2641600" cy="110800"/>
          </a:xfrm>
          <a:prstGeom prst="rect">
            <a:avLst/>
          </a:prstGeom>
          <a:noFill/>
          <a:ln w="12700">
            <a:noFill/>
            <a:miter lim="800000"/>
            <a:headEnd type="none" w="sm" len="sm"/>
            <a:tailEnd type="none" w="sm" len="sm"/>
          </a:ln>
          <a:effectLst/>
        </p:spPr>
        <p:txBody>
          <a:bodyPr wrap="square" lIns="9144" tIns="9144" rIns="9144" bIns="9144" anchor="ctr">
            <a:spAutoFit/>
          </a:bodyPr>
          <a:lstStyle/>
          <a:p>
            <a:pPr algn="r" defTabSz="820738">
              <a:defRPr/>
            </a:pPr>
            <a:r>
              <a:rPr lang="en-US" sz="600" dirty="0" smtClean="0">
                <a:solidFill>
                  <a:srgbClr val="2F3A47"/>
                </a:solidFill>
              </a:rPr>
              <a:t>OIG and Admin | SSG </a:t>
            </a:r>
            <a:r>
              <a:rPr lang="en-US" sz="600" dirty="0">
                <a:solidFill>
                  <a:srgbClr val="2F3A47"/>
                </a:solidFill>
              </a:rPr>
              <a:t>Presentation Template – </a:t>
            </a:r>
            <a:r>
              <a:rPr lang="en-US" sz="600" dirty="0" smtClean="0">
                <a:solidFill>
                  <a:srgbClr val="2F3A47"/>
                </a:solidFill>
              </a:rPr>
              <a:t>Rev March 2016 (STaR)</a:t>
            </a:r>
            <a:r>
              <a:rPr lang="en-US" sz="600" baseline="0" dirty="0" smtClean="0">
                <a:solidFill>
                  <a:srgbClr val="2F3A47"/>
                </a:solidFill>
              </a:rPr>
              <a:t> </a:t>
            </a:r>
            <a:endParaRPr lang="en-US" sz="600" dirty="0">
              <a:solidFill>
                <a:srgbClr val="2F3A47"/>
              </a:solidFill>
            </a:endParaRPr>
          </a:p>
        </p:txBody>
      </p:sp>
    </p:spTree>
    <p:extLst>
      <p:ext uri="{BB962C8B-B14F-4D97-AF65-F5344CB8AC3E}">
        <p14:creationId xmlns:p14="http://schemas.microsoft.com/office/powerpoint/2010/main" val="61523928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6858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858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9463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07125F0-EB4A-48F5-80AC-DE3BA2E06FC7}" type="datetimeFigureOut">
              <a:rPr lang="en-US" smtClean="0"/>
              <a:t>6/9/2019</a:t>
            </a:fld>
            <a:endParaRPr lang="en-US" dirty="0"/>
          </a:p>
        </p:txBody>
      </p:sp>
      <p:sp>
        <p:nvSpPr>
          <p:cNvPr id="5" name="Footer Placeholder 4"/>
          <p:cNvSpPr>
            <a:spLocks noGrp="1"/>
          </p:cNvSpPr>
          <p:nvPr>
            <p:ph type="ftr" sz="quarter" idx="11"/>
          </p:nvPr>
        </p:nvSpPr>
        <p:spPr/>
        <p:txBody>
          <a:bodyPr/>
          <a:lstStyle/>
          <a:p>
            <a:pPr fontAlgn="auto">
              <a:spcBef>
                <a:spcPts val="0"/>
              </a:spcBef>
              <a:spcAft>
                <a:spcPts val="0"/>
              </a:spcAft>
              <a:defRPr/>
            </a:pPr>
            <a:r>
              <a:rPr lang="en-US" kern="0" dirty="0" smtClean="0"/>
              <a:t>BOEING PROPRIETARY</a:t>
            </a:r>
            <a:endParaRPr lang="en-US" kern="0" dirty="0"/>
          </a:p>
        </p:txBody>
      </p:sp>
      <p:sp>
        <p:nvSpPr>
          <p:cNvPr id="6" name="Slide Number Placeholder 5"/>
          <p:cNvSpPr>
            <a:spLocks noGrp="1"/>
          </p:cNvSpPr>
          <p:nvPr>
            <p:ph type="sldNum" sz="quarter" idx="12"/>
          </p:nvPr>
        </p:nvSpPr>
        <p:spPr/>
        <p:txBody>
          <a:bodyPr/>
          <a:lstStyle/>
          <a:p>
            <a:pPr>
              <a:defRPr/>
            </a:pPr>
            <a:fld id="{BCD04F4F-6DAB-42B7-9E81-3B662D72EED1}" type="slidenum">
              <a:rPr lang="en-US" smtClean="0"/>
              <a:pPr>
                <a:defRPr/>
              </a:pPr>
              <a:t>‹#›</a:t>
            </a:fld>
            <a:endParaRPr lang="en-US" dirty="0"/>
          </a:p>
        </p:txBody>
      </p:sp>
    </p:spTree>
    <p:extLst>
      <p:ext uri="{BB962C8B-B14F-4D97-AF65-F5344CB8AC3E}">
        <p14:creationId xmlns:p14="http://schemas.microsoft.com/office/powerpoint/2010/main" val="17580792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1" name="Rectangle 3"/>
          <p:cNvSpPr>
            <a:spLocks noGrp="1" noChangeArrowheads="1"/>
          </p:cNvSpPr>
          <p:nvPr>
            <p:ph type="title"/>
          </p:nvPr>
        </p:nvSpPr>
        <p:spPr bwMode="auto">
          <a:xfrm>
            <a:off x="452438" y="484632"/>
            <a:ext cx="8229600" cy="914400"/>
          </a:xfrm>
          <a:prstGeom prst="rect">
            <a:avLst/>
          </a:prstGeom>
          <a:noFill/>
          <a:ln w="9525">
            <a:noFill/>
            <a:miter lim="800000"/>
            <a:headEnd/>
            <a:tailEnd/>
          </a:ln>
        </p:spPr>
        <p:txBody>
          <a:bodyPr vert="horz" wrap="square" lIns="0" tIns="45720" rIns="0" bIns="0" numCol="1" anchor="t" anchorCtr="0" compatLnSpc="1">
            <a:prstTxWarp prst="textNoShape">
              <a:avLst/>
            </a:prstTxWarp>
          </a:bodyPr>
          <a:lstStyle/>
          <a:p>
            <a:pPr lvl="0"/>
            <a:r>
              <a:rPr lang="en-US" dirty="0" smtClean="0"/>
              <a:t>Click to add title</a:t>
            </a:r>
            <a:br>
              <a:rPr lang="en-US" dirty="0" smtClean="0"/>
            </a:br>
            <a:endParaRPr lang="en-US" dirty="0" smtClean="0"/>
          </a:p>
        </p:txBody>
      </p:sp>
      <p:sp>
        <p:nvSpPr>
          <p:cNvPr id="2052" name="Rectangle 4"/>
          <p:cNvSpPr>
            <a:spLocks noGrp="1" noChangeArrowheads="1"/>
          </p:cNvSpPr>
          <p:nvPr>
            <p:ph type="body" idx="1"/>
          </p:nvPr>
        </p:nvSpPr>
        <p:spPr bwMode="auto">
          <a:xfrm>
            <a:off x="452438" y="1527048"/>
            <a:ext cx="8226425" cy="482803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add content</a:t>
            </a:r>
          </a:p>
          <a:p>
            <a:pPr lvl="1"/>
            <a:r>
              <a:rPr lang="en-US" dirty="0" smtClean="0"/>
              <a:t>Second level</a:t>
            </a:r>
          </a:p>
          <a:p>
            <a:pPr lvl="2"/>
            <a:r>
              <a:rPr lang="en-US" dirty="0" smtClean="0"/>
              <a:t>Third level</a:t>
            </a:r>
          </a:p>
        </p:txBody>
      </p:sp>
      <p:sp>
        <p:nvSpPr>
          <p:cNvPr id="7" name="Rectangle 82"/>
          <p:cNvSpPr>
            <a:spLocks noGrp="1" noChangeArrowheads="1"/>
          </p:cNvSpPr>
          <p:nvPr>
            <p:ph type="sldNum" sz="quarter" idx="4"/>
          </p:nvPr>
        </p:nvSpPr>
        <p:spPr bwMode="auto">
          <a:xfrm>
            <a:off x="8229600" y="6556375"/>
            <a:ext cx="457200" cy="274638"/>
          </a:xfrm>
          <a:prstGeom prst="rect">
            <a:avLst/>
          </a:prstGeom>
          <a:noFill/>
          <a:ln w="9525">
            <a:noFill/>
            <a:miter lim="800000"/>
            <a:headEnd/>
            <a:tailEnd/>
          </a:ln>
          <a:effectLst/>
        </p:spPr>
        <p:txBody>
          <a:bodyPr vert="horz" wrap="square" lIns="9144" tIns="9144" rIns="9144" bIns="9144" numCol="1" anchor="ctr" anchorCtr="0" compatLnSpc="1">
            <a:prstTxWarp prst="textNoShape">
              <a:avLst/>
            </a:prstTxWarp>
          </a:bodyPr>
          <a:lstStyle>
            <a:lvl1pPr algn="r">
              <a:defRPr sz="1000">
                <a:solidFill>
                  <a:srgbClr val="7F7F7F"/>
                </a:solidFill>
              </a:defRPr>
            </a:lvl1pPr>
          </a:lstStyle>
          <a:p>
            <a:pPr>
              <a:defRPr/>
            </a:pPr>
            <a:fld id="{BCD04F4F-6DAB-42B7-9E81-3B662D72EED1}" type="slidenum">
              <a:rPr lang="en-US" smtClean="0"/>
              <a:pPr>
                <a:defRPr/>
              </a:pPr>
              <a:t>‹#›</a:t>
            </a:fld>
            <a:endParaRPr lang="en-US" dirty="0"/>
          </a:p>
        </p:txBody>
      </p:sp>
      <p:sp>
        <p:nvSpPr>
          <p:cNvPr id="8" name="Rectangle 80"/>
          <p:cNvSpPr>
            <a:spLocks noChangeArrowheads="1"/>
          </p:cNvSpPr>
          <p:nvPr userDrawn="1"/>
        </p:nvSpPr>
        <p:spPr bwMode="auto">
          <a:xfrm>
            <a:off x="0" y="-974"/>
            <a:ext cx="9144000" cy="274320"/>
          </a:xfrm>
          <a:prstGeom prst="rect">
            <a:avLst/>
          </a:prstGeom>
          <a:solidFill>
            <a:srgbClr val="0033A1"/>
          </a:solidFill>
          <a:ln w="9525">
            <a:noFill/>
            <a:miter lim="800000"/>
            <a:headEnd type="none" w="sm" len="sm"/>
            <a:tailEnd type="none" w="sm" len="sm"/>
          </a:ln>
          <a:effectLst/>
        </p:spPr>
        <p:txBody>
          <a:bodyPr wrap="none" lIns="448056" tIns="0" rIns="0" bIns="0" anchor="ctr"/>
          <a:lstStyle/>
          <a:p>
            <a:pPr defTabSz="820738" eaLnBrk="0" hangingPunct="0"/>
            <a:r>
              <a:rPr lang="en-US" sz="1200" b="1" dirty="0" smtClean="0">
                <a:solidFill>
                  <a:srgbClr val="FFFFFF"/>
                </a:solidFill>
              </a:rPr>
              <a:t>OIG &amp; Administration </a:t>
            </a:r>
            <a:r>
              <a:rPr lang="en-US" sz="1200" dirty="0" smtClean="0">
                <a:solidFill>
                  <a:srgbClr val="FFFFFF"/>
                </a:solidFill>
              </a:rPr>
              <a:t>| Shared Services | Supplier Management</a:t>
            </a:r>
          </a:p>
        </p:txBody>
      </p:sp>
      <p:sp>
        <p:nvSpPr>
          <p:cNvPr id="11" name="Rectangle 81"/>
          <p:cNvSpPr>
            <a:spLocks noChangeArrowheads="1"/>
          </p:cNvSpPr>
          <p:nvPr userDrawn="1"/>
        </p:nvSpPr>
        <p:spPr bwMode="auto">
          <a:xfrm>
            <a:off x="457200" y="6621624"/>
            <a:ext cx="2171700" cy="110800"/>
          </a:xfrm>
          <a:prstGeom prst="rect">
            <a:avLst/>
          </a:prstGeom>
          <a:noFill/>
          <a:ln w="12700">
            <a:noFill/>
            <a:miter lim="800000"/>
            <a:headEnd type="none" w="sm" len="sm"/>
            <a:tailEnd type="none" w="sm" len="sm"/>
          </a:ln>
          <a:effectLst/>
        </p:spPr>
        <p:txBody>
          <a:bodyPr wrap="square" lIns="9144" tIns="9144" rIns="9144" bIns="9144" anchor="ctr">
            <a:spAutoFit/>
          </a:bodyPr>
          <a:lstStyle/>
          <a:p>
            <a:pPr defTabSz="820738">
              <a:defRPr/>
            </a:pPr>
            <a:r>
              <a:rPr lang="en-US" sz="600" dirty="0">
                <a:solidFill>
                  <a:srgbClr val="7F7F7F"/>
                </a:solidFill>
              </a:rPr>
              <a:t>Copyright © </a:t>
            </a:r>
            <a:r>
              <a:rPr lang="en-US" sz="600" dirty="0" smtClean="0">
                <a:solidFill>
                  <a:srgbClr val="7F7F7F"/>
                </a:solidFill>
              </a:rPr>
              <a:t>2017 </a:t>
            </a:r>
            <a:r>
              <a:rPr lang="en-US" sz="600" dirty="0">
                <a:solidFill>
                  <a:srgbClr val="7F7F7F"/>
                </a:solidFill>
              </a:rPr>
              <a:t>Boeing. All rights reserved.</a:t>
            </a:r>
          </a:p>
        </p:txBody>
      </p:sp>
      <p:sp>
        <p:nvSpPr>
          <p:cNvPr id="9" name="Rectangle 81"/>
          <p:cNvSpPr>
            <a:spLocks noChangeArrowheads="1"/>
          </p:cNvSpPr>
          <p:nvPr userDrawn="1"/>
        </p:nvSpPr>
        <p:spPr bwMode="auto">
          <a:xfrm>
            <a:off x="6502400" y="6950967"/>
            <a:ext cx="2641600" cy="110800"/>
          </a:xfrm>
          <a:prstGeom prst="rect">
            <a:avLst/>
          </a:prstGeom>
          <a:noFill/>
          <a:ln w="12700">
            <a:noFill/>
            <a:miter lim="800000"/>
            <a:headEnd type="none" w="sm" len="sm"/>
            <a:tailEnd type="none" w="sm" len="sm"/>
          </a:ln>
          <a:effectLst/>
        </p:spPr>
        <p:txBody>
          <a:bodyPr wrap="square" lIns="9144" tIns="9144" rIns="9144" bIns="9144" anchor="ctr">
            <a:spAutoFit/>
          </a:bodyPr>
          <a:lstStyle/>
          <a:p>
            <a:pPr algn="r" defTabSz="820738">
              <a:defRPr/>
            </a:pPr>
            <a:r>
              <a:rPr lang="en-US" sz="600" dirty="0" smtClean="0">
                <a:solidFill>
                  <a:srgbClr val="2F3A47"/>
                </a:solidFill>
              </a:rPr>
              <a:t>OIG and Admin | SSG </a:t>
            </a:r>
            <a:r>
              <a:rPr lang="en-US" sz="600" dirty="0">
                <a:solidFill>
                  <a:srgbClr val="2F3A47"/>
                </a:solidFill>
              </a:rPr>
              <a:t>Presentation Template – </a:t>
            </a:r>
            <a:r>
              <a:rPr lang="en-US" sz="600" dirty="0" smtClean="0">
                <a:solidFill>
                  <a:srgbClr val="2F3A47"/>
                </a:solidFill>
              </a:rPr>
              <a:t>Rev March 2016 (STaR)</a:t>
            </a:r>
            <a:r>
              <a:rPr lang="en-US" sz="600" baseline="0" dirty="0" smtClean="0">
                <a:solidFill>
                  <a:srgbClr val="2F3A47"/>
                </a:solidFill>
              </a:rPr>
              <a:t> </a:t>
            </a:r>
            <a:endParaRPr lang="en-US" sz="600" dirty="0">
              <a:solidFill>
                <a:srgbClr val="2F3A47"/>
              </a:solidFill>
            </a:endParaRPr>
          </a:p>
        </p:txBody>
      </p:sp>
      <p:sp>
        <p:nvSpPr>
          <p:cNvPr id="10" name="Footer Placeholder 7"/>
          <p:cNvSpPr>
            <a:spLocks noGrp="1" noChangeArrowheads="1"/>
          </p:cNvSpPr>
          <p:nvPr>
            <p:ph type="ftr" sz="quarter" idx="3"/>
          </p:nvPr>
        </p:nvSpPr>
        <p:spPr bwMode="auto">
          <a:xfrm>
            <a:off x="603504" y="6604000"/>
            <a:ext cx="7924800" cy="254000"/>
          </a:xfrm>
          <a:prstGeom prst="rect">
            <a:avLst/>
          </a:prstGeom>
          <a:noFill/>
          <a:ln w="9525">
            <a:noFill/>
            <a:miter lim="800000"/>
            <a:headEnd/>
            <a:tailEnd/>
          </a:ln>
          <a:effectLst/>
        </p:spPr>
        <p:txBody>
          <a:bodyPr vert="horz" wrap="square" lIns="0" tIns="0" rIns="0" bIns="0" numCol="1" anchor="t" anchorCtr="1" compatLnSpc="1">
            <a:prstTxWarp prst="textNoShape">
              <a:avLst/>
            </a:prstTxWarp>
          </a:bodyPr>
          <a:lstStyle>
            <a:lvl1pPr algn="ctr" eaLnBrk="0" hangingPunct="0">
              <a:defRPr sz="1000" b="1">
                <a:solidFill>
                  <a:srgbClr val="7F7F7F"/>
                </a:solidFill>
              </a:defRPr>
            </a:lvl1pPr>
          </a:lstStyle>
          <a:p>
            <a:pPr fontAlgn="auto">
              <a:spcBef>
                <a:spcPts val="0"/>
              </a:spcBef>
              <a:spcAft>
                <a:spcPts val="0"/>
              </a:spcAft>
              <a:defRPr/>
            </a:pPr>
            <a:r>
              <a:rPr lang="en-US" kern="0" dirty="0" smtClean="0"/>
              <a:t>BOEING PROPRIETARY</a:t>
            </a:r>
            <a:endParaRPr lang="en-US" kern="0" dirty="0"/>
          </a:p>
        </p:txBody>
      </p:sp>
    </p:spTree>
  </p:cSld>
  <p:clrMap bg1="lt1" tx1="dk1" bg2="lt2" tx2="dk2" accent1="accent1" accent2="accent2" accent3="accent3" accent4="accent4" accent5="accent5" accent6="accent6" hlink="hlink" folHlink="folHlink"/>
  <p:sldLayoutIdLst>
    <p:sldLayoutId id="2147483765" r:id="rId1"/>
    <p:sldLayoutId id="2147483764" r:id="rId2"/>
    <p:sldLayoutId id="2147483769" r:id="rId3"/>
    <p:sldLayoutId id="2147483768" r:id="rId4"/>
    <p:sldLayoutId id="2147483771" r:id="rId5"/>
    <p:sldLayoutId id="2147483766" r:id="rId6"/>
    <p:sldLayoutId id="2147483772" r:id="rId7"/>
    <p:sldLayoutId id="2147483773" r:id="rId8"/>
  </p:sldLayoutIdLst>
  <p:timing>
    <p:tnLst>
      <p:par>
        <p:cTn id="1" dur="indefinite" restart="never" nodeType="tmRoot"/>
      </p:par>
    </p:tnLst>
  </p:timing>
  <p:hf hdr="0" ftr="0" dt="0"/>
  <p:txStyles>
    <p:titleStyle>
      <a:lvl1pPr algn="l" defTabSz="1020763" rtl="0" eaLnBrk="1" fontAlgn="base" hangingPunct="1">
        <a:lnSpc>
          <a:spcPct val="85000"/>
        </a:lnSpc>
        <a:spcBef>
          <a:spcPct val="0"/>
        </a:spcBef>
        <a:spcAft>
          <a:spcPct val="0"/>
        </a:spcAft>
        <a:defRPr sz="3200" b="1">
          <a:solidFill>
            <a:srgbClr val="0033A1"/>
          </a:solidFill>
          <a:latin typeface="+mj-lt"/>
          <a:ea typeface="+mj-ea"/>
          <a:cs typeface="+mj-cs"/>
        </a:defRPr>
      </a:lvl1pPr>
      <a:lvl2pPr algn="l" defTabSz="1020763" rtl="0" eaLnBrk="1" fontAlgn="base" hangingPunct="1">
        <a:lnSpc>
          <a:spcPct val="85000"/>
        </a:lnSpc>
        <a:spcBef>
          <a:spcPct val="0"/>
        </a:spcBef>
        <a:spcAft>
          <a:spcPct val="0"/>
        </a:spcAft>
        <a:defRPr sz="3200" b="1">
          <a:solidFill>
            <a:srgbClr val="0039A6"/>
          </a:solidFill>
          <a:latin typeface="Arial" charset="0"/>
        </a:defRPr>
      </a:lvl2pPr>
      <a:lvl3pPr algn="l" defTabSz="1020763" rtl="0" eaLnBrk="1" fontAlgn="base" hangingPunct="1">
        <a:lnSpc>
          <a:spcPct val="85000"/>
        </a:lnSpc>
        <a:spcBef>
          <a:spcPct val="0"/>
        </a:spcBef>
        <a:spcAft>
          <a:spcPct val="0"/>
        </a:spcAft>
        <a:defRPr sz="3200" b="1">
          <a:solidFill>
            <a:srgbClr val="0039A6"/>
          </a:solidFill>
          <a:latin typeface="Arial" charset="0"/>
        </a:defRPr>
      </a:lvl3pPr>
      <a:lvl4pPr algn="l" defTabSz="1020763" rtl="0" eaLnBrk="1" fontAlgn="base" hangingPunct="1">
        <a:lnSpc>
          <a:spcPct val="85000"/>
        </a:lnSpc>
        <a:spcBef>
          <a:spcPct val="0"/>
        </a:spcBef>
        <a:spcAft>
          <a:spcPct val="0"/>
        </a:spcAft>
        <a:defRPr sz="3200" b="1">
          <a:solidFill>
            <a:srgbClr val="0039A6"/>
          </a:solidFill>
          <a:latin typeface="Arial" charset="0"/>
        </a:defRPr>
      </a:lvl4pPr>
      <a:lvl5pPr algn="l" defTabSz="1020763" rtl="0" eaLnBrk="1" fontAlgn="base" hangingPunct="1">
        <a:lnSpc>
          <a:spcPct val="85000"/>
        </a:lnSpc>
        <a:spcBef>
          <a:spcPct val="0"/>
        </a:spcBef>
        <a:spcAft>
          <a:spcPct val="0"/>
        </a:spcAft>
        <a:defRPr sz="3200" b="1">
          <a:solidFill>
            <a:srgbClr val="0039A6"/>
          </a:solidFill>
          <a:latin typeface="Arial" charset="0"/>
        </a:defRPr>
      </a:lvl5pPr>
      <a:lvl6pPr marL="457200" algn="l" defTabSz="1020763" rtl="0" eaLnBrk="1" fontAlgn="base" hangingPunct="1">
        <a:lnSpc>
          <a:spcPct val="90000"/>
        </a:lnSpc>
        <a:spcBef>
          <a:spcPct val="0"/>
        </a:spcBef>
        <a:spcAft>
          <a:spcPct val="0"/>
        </a:spcAft>
        <a:defRPr sz="3200" b="1">
          <a:solidFill>
            <a:srgbClr val="0039A6"/>
          </a:solidFill>
          <a:latin typeface="Arial" charset="0"/>
        </a:defRPr>
      </a:lvl6pPr>
      <a:lvl7pPr marL="914400" algn="l" defTabSz="1020763" rtl="0" eaLnBrk="1" fontAlgn="base" hangingPunct="1">
        <a:lnSpc>
          <a:spcPct val="90000"/>
        </a:lnSpc>
        <a:spcBef>
          <a:spcPct val="0"/>
        </a:spcBef>
        <a:spcAft>
          <a:spcPct val="0"/>
        </a:spcAft>
        <a:defRPr sz="3200" b="1">
          <a:solidFill>
            <a:srgbClr val="0039A6"/>
          </a:solidFill>
          <a:latin typeface="Arial" charset="0"/>
        </a:defRPr>
      </a:lvl7pPr>
      <a:lvl8pPr marL="1371600" algn="l" defTabSz="1020763" rtl="0" eaLnBrk="1" fontAlgn="base" hangingPunct="1">
        <a:lnSpc>
          <a:spcPct val="90000"/>
        </a:lnSpc>
        <a:spcBef>
          <a:spcPct val="0"/>
        </a:spcBef>
        <a:spcAft>
          <a:spcPct val="0"/>
        </a:spcAft>
        <a:defRPr sz="3200" b="1">
          <a:solidFill>
            <a:srgbClr val="0039A6"/>
          </a:solidFill>
          <a:latin typeface="Arial" charset="0"/>
        </a:defRPr>
      </a:lvl8pPr>
      <a:lvl9pPr marL="1828800" algn="l" defTabSz="1020763" rtl="0" eaLnBrk="1" fontAlgn="base" hangingPunct="1">
        <a:lnSpc>
          <a:spcPct val="90000"/>
        </a:lnSpc>
        <a:spcBef>
          <a:spcPct val="0"/>
        </a:spcBef>
        <a:spcAft>
          <a:spcPct val="0"/>
        </a:spcAft>
        <a:defRPr sz="3200" b="1">
          <a:solidFill>
            <a:srgbClr val="0039A6"/>
          </a:solidFill>
          <a:latin typeface="Arial" charset="0"/>
        </a:defRPr>
      </a:lvl9pPr>
    </p:titleStyle>
    <p:bodyStyle>
      <a:lvl1pPr marL="169863" indent="-169863" algn="l" defTabSz="820738" rtl="0" eaLnBrk="1" fontAlgn="base" hangingPunct="1">
        <a:lnSpc>
          <a:spcPct val="90000"/>
        </a:lnSpc>
        <a:spcBef>
          <a:spcPts val="600"/>
        </a:spcBef>
        <a:spcAft>
          <a:spcPts val="0"/>
        </a:spcAft>
        <a:buClr>
          <a:srgbClr val="0033A1"/>
        </a:buClr>
        <a:buFont typeface="Wingdings" pitchFamily="2" charset="2"/>
        <a:buChar char="§"/>
        <a:defRPr sz="2200" b="1">
          <a:solidFill>
            <a:schemeClr val="tx1"/>
          </a:solidFill>
          <a:latin typeface="+mn-lt"/>
          <a:ea typeface="+mn-ea"/>
          <a:cs typeface="+mn-cs"/>
        </a:defRPr>
      </a:lvl1pPr>
      <a:lvl2pPr marL="376238" indent="-204788" algn="l" defTabSz="820738" rtl="0" eaLnBrk="1" fontAlgn="base" hangingPunct="1">
        <a:lnSpc>
          <a:spcPct val="90000"/>
        </a:lnSpc>
        <a:spcBef>
          <a:spcPts val="600"/>
        </a:spcBef>
        <a:spcAft>
          <a:spcPts val="0"/>
        </a:spcAft>
        <a:buClr>
          <a:schemeClr val="tx2"/>
        </a:buClr>
        <a:buFont typeface="Wingdings" pitchFamily="2" charset="2"/>
        <a:buChar char="§"/>
        <a:defRPr sz="2000">
          <a:solidFill>
            <a:schemeClr val="tx1"/>
          </a:solidFill>
          <a:latin typeface="+mn-lt"/>
        </a:defRPr>
      </a:lvl2pPr>
      <a:lvl3pPr marL="627063" indent="-185738" algn="l" defTabSz="820738" rtl="0" eaLnBrk="1" fontAlgn="base" hangingPunct="1">
        <a:lnSpc>
          <a:spcPct val="90000"/>
        </a:lnSpc>
        <a:spcBef>
          <a:spcPts val="600"/>
        </a:spcBef>
        <a:spcAft>
          <a:spcPts val="0"/>
        </a:spcAft>
        <a:buClr>
          <a:schemeClr val="tx2"/>
        </a:buClr>
        <a:buFont typeface="Arial" charset="0"/>
        <a:buChar char="–"/>
        <a:defRPr>
          <a:solidFill>
            <a:schemeClr val="tx1"/>
          </a:solidFill>
          <a:latin typeface="+mn-lt"/>
        </a:defRPr>
      </a:lvl3pPr>
      <a:lvl4pPr marL="792163" indent="-163513" algn="l" defTabSz="820738" rtl="0" eaLnBrk="1" fontAlgn="base" hangingPunct="1">
        <a:lnSpc>
          <a:spcPct val="90000"/>
        </a:lnSpc>
        <a:spcBef>
          <a:spcPct val="30000"/>
        </a:spcBef>
        <a:spcAft>
          <a:spcPct val="15000"/>
        </a:spcAft>
        <a:buClr>
          <a:schemeClr val="tx2"/>
        </a:buClr>
        <a:buFont typeface="Arial" charset="0"/>
        <a:buChar char="–"/>
        <a:defRPr>
          <a:solidFill>
            <a:schemeClr val="tx1"/>
          </a:solidFill>
          <a:latin typeface="+mn-lt"/>
        </a:defRPr>
      </a:lvl4pPr>
      <a:lvl5pPr marL="9572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5pPr>
      <a:lvl6pPr marL="14144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6pPr>
      <a:lvl7pPr marL="18716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7pPr>
      <a:lvl8pPr marL="23288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8pPr>
      <a:lvl9pPr marL="27860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07125F0-EB4A-48F5-80AC-DE3BA2E06FC7}" type="datetimeFigureOut">
              <a:rPr lang="en-US" smtClean="0"/>
              <a:t>6/9/2019</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fontAlgn="auto">
              <a:spcBef>
                <a:spcPts val="0"/>
              </a:spcBef>
              <a:spcAft>
                <a:spcPts val="0"/>
              </a:spcAft>
              <a:defRPr/>
            </a:pPr>
            <a:r>
              <a:rPr lang="en-US" kern="0" dirty="0" smtClean="0"/>
              <a:t>BOEING PROPRIETARY</a:t>
            </a:r>
            <a:endParaRPr lang="en-US" kern="0"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BCD04F4F-6DAB-42B7-9E81-3B662D72EED1}" type="slidenum">
              <a:rPr lang="en-US" smtClean="0"/>
              <a:pPr>
                <a:defRPr/>
              </a:pPr>
              <a:t>‹#›</a:t>
            </a:fld>
            <a:endParaRPr lang="en-US" dirty="0"/>
          </a:p>
        </p:txBody>
      </p:sp>
    </p:spTree>
    <p:extLst>
      <p:ext uri="{BB962C8B-B14F-4D97-AF65-F5344CB8AC3E}">
        <p14:creationId xmlns:p14="http://schemas.microsoft.com/office/powerpoint/2010/main" val="2745543932"/>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emf"/><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png"/><Relationship Id="rId20" Type="http://schemas.openxmlformats.org/officeDocument/2006/relationships/image" Target="../media/image22.emf"/><Relationship Id="rId1" Type="http://schemas.openxmlformats.org/officeDocument/2006/relationships/slideLayout" Target="../slideLayouts/slideLayout20.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emf"/><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0.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0.xml"/><Relationship Id="rId5" Type="http://schemas.openxmlformats.org/officeDocument/2006/relationships/image" Target="../media/image52.emf"/><Relationship Id="rId4" Type="http://schemas.openxmlformats.org/officeDocument/2006/relationships/image" Target="../media/image51.emf"/></Relationships>
</file>

<file path=ppt/slides/_rels/slide1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94" name="Picture 19493"/>
          <p:cNvPicPr>
            <a:picLocks noChangeAspect="1"/>
          </p:cNvPicPr>
          <p:nvPr/>
        </p:nvPicPr>
        <p:blipFill>
          <a:blip r:embed="rId3"/>
          <a:stretch>
            <a:fillRect/>
          </a:stretch>
        </p:blipFill>
        <p:spPr>
          <a:xfrm>
            <a:off x="6578792" y="1951718"/>
            <a:ext cx="1110345" cy="769258"/>
          </a:xfrm>
          <a:prstGeom prst="rect">
            <a:avLst/>
          </a:prstGeom>
        </p:spPr>
      </p:pic>
      <p:sp>
        <p:nvSpPr>
          <p:cNvPr id="3074" name="Rectangle 6"/>
          <p:cNvSpPr>
            <a:spLocks noChangeArrowheads="1"/>
          </p:cNvSpPr>
          <p:nvPr/>
        </p:nvSpPr>
        <p:spPr bwMode="auto">
          <a:xfrm>
            <a:off x="0" y="990600"/>
            <a:ext cx="9144000" cy="381000"/>
          </a:xfrm>
          <a:prstGeom prst="rect">
            <a:avLst/>
          </a:prstGeom>
          <a:solidFill>
            <a:srgbClr val="0316A1"/>
          </a:solidFill>
          <a:ln w="25400">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dirty="0"/>
          </a:p>
        </p:txBody>
      </p:sp>
      <p:sp>
        <p:nvSpPr>
          <p:cNvPr id="3075" name="Line 9"/>
          <p:cNvSpPr>
            <a:spLocks noChangeShapeType="1"/>
          </p:cNvSpPr>
          <p:nvPr/>
        </p:nvSpPr>
        <p:spPr bwMode="auto">
          <a:xfrm>
            <a:off x="4203700" y="1397000"/>
            <a:ext cx="0" cy="46736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3076" name="Line 10"/>
          <p:cNvSpPr>
            <a:spLocks noChangeShapeType="1"/>
          </p:cNvSpPr>
          <p:nvPr/>
        </p:nvSpPr>
        <p:spPr bwMode="auto">
          <a:xfrm>
            <a:off x="0" y="6045200"/>
            <a:ext cx="9144000" cy="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67" name="Rectangle 11"/>
          <p:cNvSpPr>
            <a:spLocks noChangeArrowheads="1"/>
          </p:cNvSpPr>
          <p:nvPr/>
        </p:nvSpPr>
        <p:spPr bwMode="auto">
          <a:xfrm>
            <a:off x="508000" y="1473200"/>
            <a:ext cx="14478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Arial" charset="0"/>
              </a:rPr>
              <a:t>DEFINE</a:t>
            </a:r>
          </a:p>
        </p:txBody>
      </p:sp>
      <p:sp>
        <p:nvSpPr>
          <p:cNvPr id="19468" name="Rectangle 12"/>
          <p:cNvSpPr>
            <a:spLocks noChangeArrowheads="1"/>
          </p:cNvSpPr>
          <p:nvPr/>
        </p:nvSpPr>
        <p:spPr bwMode="auto">
          <a:xfrm>
            <a:off x="2451100" y="1473200"/>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Arial" charset="0"/>
              </a:rPr>
              <a:t>MEASURE</a:t>
            </a:r>
          </a:p>
        </p:txBody>
      </p:sp>
      <p:sp>
        <p:nvSpPr>
          <p:cNvPr id="3079" name="Rectangle 13"/>
          <p:cNvSpPr>
            <a:spLocks noChangeArrowheads="1"/>
          </p:cNvSpPr>
          <p:nvPr/>
        </p:nvSpPr>
        <p:spPr bwMode="auto">
          <a:xfrm>
            <a:off x="3965575" y="1430338"/>
            <a:ext cx="9858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dirty="0"/>
          </a:p>
        </p:txBody>
      </p:sp>
      <p:sp>
        <p:nvSpPr>
          <p:cNvPr id="3080" name="Rectangle 14"/>
          <p:cNvSpPr>
            <a:spLocks noChangeArrowheads="1"/>
          </p:cNvSpPr>
          <p:nvPr/>
        </p:nvSpPr>
        <p:spPr bwMode="auto">
          <a:xfrm>
            <a:off x="7708900"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dirty="0"/>
          </a:p>
        </p:txBody>
      </p:sp>
      <p:sp>
        <p:nvSpPr>
          <p:cNvPr id="3081" name="Rectangle 15"/>
          <p:cNvSpPr>
            <a:spLocks noChangeArrowheads="1"/>
          </p:cNvSpPr>
          <p:nvPr/>
        </p:nvSpPr>
        <p:spPr bwMode="auto">
          <a:xfrm>
            <a:off x="6059488" y="12525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dirty="0"/>
          </a:p>
        </p:txBody>
      </p:sp>
      <p:sp>
        <p:nvSpPr>
          <p:cNvPr id="3082" name="Text Box 16"/>
          <p:cNvSpPr txBox="1">
            <a:spLocks noChangeArrowheads="1"/>
          </p:cNvSpPr>
          <p:nvPr/>
        </p:nvSpPr>
        <p:spPr bwMode="auto">
          <a:xfrm>
            <a:off x="1955800" y="101600"/>
            <a:ext cx="703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b="1" dirty="0" smtClean="0">
                <a:solidFill>
                  <a:srgbClr val="0316A1"/>
                </a:solidFill>
                <a:latin typeface="Arial" panose="020B0604020202020204" pitchFamily="34" charset="0"/>
              </a:rPr>
              <a:t>Geometry Feature Extraction Efficiency</a:t>
            </a:r>
            <a:endParaRPr lang="en-US" altLang="en-US" b="1" dirty="0">
              <a:solidFill>
                <a:srgbClr val="0316A1"/>
              </a:solidFill>
              <a:latin typeface="Arial" panose="020B0604020202020204" pitchFamily="34" charset="0"/>
            </a:endParaRPr>
          </a:p>
        </p:txBody>
      </p:sp>
      <p:sp>
        <p:nvSpPr>
          <p:cNvPr id="3083" name="Text Box 17"/>
          <p:cNvSpPr txBox="1">
            <a:spLocks noChangeArrowheads="1"/>
          </p:cNvSpPr>
          <p:nvPr/>
        </p:nvSpPr>
        <p:spPr bwMode="auto">
          <a:xfrm>
            <a:off x="1122362" y="974725"/>
            <a:ext cx="10953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000" b="1" dirty="0" smtClean="0">
                <a:solidFill>
                  <a:schemeClr val="bg1"/>
                </a:solidFill>
                <a:latin typeface="Arial" panose="020B0604020202020204" pitchFamily="34" charset="0"/>
              </a:rPr>
              <a:t>Team Launch</a:t>
            </a:r>
          </a:p>
          <a:p>
            <a:r>
              <a:rPr lang="en-US" altLang="en-US" sz="1000" b="1" dirty="0" smtClean="0">
                <a:solidFill>
                  <a:schemeClr val="bg1"/>
                </a:solidFill>
                <a:latin typeface="Arial" panose="020B0604020202020204" pitchFamily="34" charset="0"/>
              </a:rPr>
              <a:t>April 8</a:t>
            </a:r>
            <a:endParaRPr lang="en-US" altLang="en-US" sz="1000" dirty="0">
              <a:latin typeface="Arial" panose="020B0604020202020204" pitchFamily="34" charset="0"/>
            </a:endParaRPr>
          </a:p>
        </p:txBody>
      </p:sp>
      <p:sp>
        <p:nvSpPr>
          <p:cNvPr id="3084" name="Rectangle 19"/>
          <p:cNvSpPr>
            <a:spLocks noChangeArrowheads="1"/>
          </p:cNvSpPr>
          <p:nvPr/>
        </p:nvSpPr>
        <p:spPr bwMode="auto">
          <a:xfrm>
            <a:off x="8547100"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dirty="0"/>
          </a:p>
        </p:txBody>
      </p:sp>
      <p:sp>
        <p:nvSpPr>
          <p:cNvPr id="3085" name="Rectangle 20"/>
          <p:cNvSpPr>
            <a:spLocks noChangeArrowheads="1"/>
          </p:cNvSpPr>
          <p:nvPr/>
        </p:nvSpPr>
        <p:spPr bwMode="auto">
          <a:xfrm>
            <a:off x="8551863" y="1274763"/>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dirty="0"/>
          </a:p>
        </p:txBody>
      </p:sp>
      <p:sp>
        <p:nvSpPr>
          <p:cNvPr id="3086" name="Text Box 21"/>
          <p:cNvSpPr txBox="1">
            <a:spLocks noChangeArrowheads="1"/>
          </p:cNvSpPr>
          <p:nvPr/>
        </p:nvSpPr>
        <p:spPr bwMode="auto">
          <a:xfrm>
            <a:off x="2438400" y="974725"/>
            <a:ext cx="6527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000" b="1" dirty="0" smtClean="0">
                <a:solidFill>
                  <a:schemeClr val="bg1"/>
                </a:solidFill>
                <a:latin typeface="Arial" panose="020B0604020202020204" pitchFamily="34" charset="0"/>
              </a:rPr>
              <a:t>Define</a:t>
            </a:r>
          </a:p>
          <a:p>
            <a:r>
              <a:rPr lang="en-US" altLang="en-US" sz="1000" b="1" dirty="0" smtClean="0">
                <a:solidFill>
                  <a:schemeClr val="bg1"/>
                </a:solidFill>
                <a:latin typeface="Arial" panose="020B0604020202020204" pitchFamily="34" charset="0"/>
              </a:rPr>
              <a:t>April 12</a:t>
            </a:r>
            <a:endParaRPr lang="en-US" altLang="en-US" sz="1000" b="1" dirty="0">
              <a:solidFill>
                <a:schemeClr val="bg1"/>
              </a:solidFill>
              <a:latin typeface="Arial" panose="020B0604020202020204" pitchFamily="34" charset="0"/>
            </a:endParaRPr>
          </a:p>
        </p:txBody>
      </p:sp>
      <p:sp>
        <p:nvSpPr>
          <p:cNvPr id="3087" name="Text Box 22"/>
          <p:cNvSpPr txBox="1">
            <a:spLocks noChangeArrowheads="1"/>
          </p:cNvSpPr>
          <p:nvPr/>
        </p:nvSpPr>
        <p:spPr bwMode="auto">
          <a:xfrm>
            <a:off x="3733800" y="974725"/>
            <a:ext cx="7024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000" b="1" dirty="0" smtClean="0">
                <a:solidFill>
                  <a:schemeClr val="bg1"/>
                </a:solidFill>
                <a:latin typeface="Arial" panose="020B0604020202020204" pitchFamily="34" charset="0"/>
              </a:rPr>
              <a:t>Measure</a:t>
            </a:r>
            <a:endParaRPr lang="en-US" altLang="en-US" sz="1000" b="1" dirty="0">
              <a:solidFill>
                <a:schemeClr val="bg1"/>
              </a:solidFill>
              <a:latin typeface="Arial" panose="020B0604020202020204" pitchFamily="34" charset="0"/>
            </a:endParaRPr>
          </a:p>
          <a:p>
            <a:r>
              <a:rPr lang="en-US" altLang="en-US" sz="1000" b="1" dirty="0" smtClean="0">
                <a:solidFill>
                  <a:schemeClr val="bg1"/>
                </a:solidFill>
                <a:latin typeface="Arial" panose="020B0604020202020204" pitchFamily="34" charset="0"/>
              </a:rPr>
              <a:t>April 19</a:t>
            </a:r>
            <a:endParaRPr lang="en-US" altLang="en-US" sz="1000" b="1" dirty="0">
              <a:solidFill>
                <a:schemeClr val="bg1"/>
              </a:solidFill>
              <a:latin typeface="Arial" panose="020B0604020202020204" pitchFamily="34" charset="0"/>
            </a:endParaRPr>
          </a:p>
        </p:txBody>
      </p:sp>
      <p:sp>
        <p:nvSpPr>
          <p:cNvPr id="3088" name="Text Box 23"/>
          <p:cNvSpPr txBox="1">
            <a:spLocks noChangeArrowheads="1"/>
          </p:cNvSpPr>
          <p:nvPr/>
        </p:nvSpPr>
        <p:spPr bwMode="auto">
          <a:xfrm>
            <a:off x="5105400" y="974725"/>
            <a:ext cx="661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000" b="1" dirty="0">
                <a:solidFill>
                  <a:schemeClr val="bg1"/>
                </a:solidFill>
                <a:latin typeface="Arial" panose="020B0604020202020204" pitchFamily="34" charset="0"/>
              </a:rPr>
              <a:t>Analyze</a:t>
            </a:r>
          </a:p>
          <a:p>
            <a:r>
              <a:rPr lang="en-US" altLang="en-US" sz="1000" b="1" dirty="0" smtClean="0">
                <a:solidFill>
                  <a:schemeClr val="bg1"/>
                </a:solidFill>
                <a:latin typeface="Arial" panose="020B0604020202020204" pitchFamily="34" charset="0"/>
              </a:rPr>
              <a:t>May 17</a:t>
            </a:r>
            <a:endParaRPr lang="en-US" altLang="en-US" sz="1000" dirty="0">
              <a:latin typeface="Arial" panose="020B0604020202020204" pitchFamily="34" charset="0"/>
            </a:endParaRPr>
          </a:p>
        </p:txBody>
      </p:sp>
      <p:sp>
        <p:nvSpPr>
          <p:cNvPr id="3089" name="Text Box 24"/>
          <p:cNvSpPr txBox="1">
            <a:spLocks noChangeArrowheads="1"/>
          </p:cNvSpPr>
          <p:nvPr/>
        </p:nvSpPr>
        <p:spPr bwMode="auto">
          <a:xfrm>
            <a:off x="7696200" y="974725"/>
            <a:ext cx="641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000" b="1" dirty="0">
                <a:solidFill>
                  <a:schemeClr val="bg1"/>
                </a:solidFill>
                <a:latin typeface="Arial" panose="020B0604020202020204" pitchFamily="34" charset="0"/>
              </a:rPr>
              <a:t>Control</a:t>
            </a:r>
          </a:p>
          <a:p>
            <a:r>
              <a:rPr lang="en-US" altLang="en-US" sz="1000" b="1" dirty="0" smtClean="0">
                <a:solidFill>
                  <a:schemeClr val="bg1"/>
                </a:solidFill>
                <a:latin typeface="Arial" panose="020B0604020202020204" pitchFamily="34" charset="0"/>
              </a:rPr>
              <a:t>June 7</a:t>
            </a:r>
            <a:endParaRPr lang="en-US" altLang="en-US" sz="1000" b="1" dirty="0">
              <a:solidFill>
                <a:schemeClr val="bg1"/>
              </a:solidFill>
              <a:latin typeface="Arial" panose="020B0604020202020204" pitchFamily="34" charset="0"/>
            </a:endParaRPr>
          </a:p>
        </p:txBody>
      </p:sp>
      <p:sp>
        <p:nvSpPr>
          <p:cNvPr id="3090" name="Text Box 25"/>
          <p:cNvSpPr txBox="1">
            <a:spLocks noChangeArrowheads="1"/>
          </p:cNvSpPr>
          <p:nvPr/>
        </p:nvSpPr>
        <p:spPr bwMode="auto">
          <a:xfrm>
            <a:off x="6400800" y="974725"/>
            <a:ext cx="681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000" b="1" dirty="0">
                <a:solidFill>
                  <a:schemeClr val="bg1"/>
                </a:solidFill>
                <a:latin typeface="Arial" panose="020B0604020202020204" pitchFamily="34" charset="0"/>
              </a:rPr>
              <a:t>Improve</a:t>
            </a:r>
          </a:p>
          <a:p>
            <a:r>
              <a:rPr lang="en-US" altLang="en-US" sz="1000" b="1" dirty="0" smtClean="0">
                <a:solidFill>
                  <a:schemeClr val="bg1"/>
                </a:solidFill>
                <a:latin typeface="Arial" panose="020B0604020202020204" pitchFamily="34" charset="0"/>
              </a:rPr>
              <a:t>May 24</a:t>
            </a:r>
            <a:endParaRPr lang="en-US" altLang="en-US" sz="1000" b="1" dirty="0">
              <a:solidFill>
                <a:schemeClr val="bg1"/>
              </a:solidFill>
              <a:latin typeface="Arial" panose="020B0604020202020204" pitchFamily="34" charset="0"/>
            </a:endParaRPr>
          </a:p>
        </p:txBody>
      </p:sp>
      <p:sp>
        <p:nvSpPr>
          <p:cNvPr id="3091" name="Text Box 31"/>
          <p:cNvSpPr txBox="1">
            <a:spLocks noChangeArrowheads="1"/>
          </p:cNvSpPr>
          <p:nvPr/>
        </p:nvSpPr>
        <p:spPr bwMode="auto">
          <a:xfrm>
            <a:off x="76200" y="1050925"/>
            <a:ext cx="1033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000" b="1" dirty="0">
                <a:solidFill>
                  <a:schemeClr val="bg1"/>
                </a:solidFill>
                <a:latin typeface="Arial" panose="020B0604020202020204" pitchFamily="34" charset="0"/>
              </a:rPr>
              <a:t>Key Dates ---&gt;</a:t>
            </a:r>
            <a:endParaRPr lang="en-US" altLang="en-US" sz="1000" dirty="0">
              <a:latin typeface="Arial" panose="020B0604020202020204" pitchFamily="34" charset="0"/>
            </a:endParaRPr>
          </a:p>
        </p:txBody>
      </p:sp>
      <p:sp>
        <p:nvSpPr>
          <p:cNvPr id="3092" name="Line 32"/>
          <p:cNvSpPr>
            <a:spLocks noChangeShapeType="1"/>
          </p:cNvSpPr>
          <p:nvPr/>
        </p:nvSpPr>
        <p:spPr bwMode="auto">
          <a:xfrm>
            <a:off x="2362200" y="990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3093" name="Line 33"/>
          <p:cNvSpPr>
            <a:spLocks noChangeShapeType="1"/>
          </p:cNvSpPr>
          <p:nvPr/>
        </p:nvSpPr>
        <p:spPr bwMode="auto">
          <a:xfrm>
            <a:off x="7696200" y="990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3094" name="Line 34"/>
          <p:cNvSpPr>
            <a:spLocks noChangeShapeType="1"/>
          </p:cNvSpPr>
          <p:nvPr/>
        </p:nvSpPr>
        <p:spPr bwMode="auto">
          <a:xfrm>
            <a:off x="6400800" y="990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3095" name="Line 35"/>
          <p:cNvSpPr>
            <a:spLocks noChangeShapeType="1"/>
          </p:cNvSpPr>
          <p:nvPr/>
        </p:nvSpPr>
        <p:spPr bwMode="auto">
          <a:xfrm>
            <a:off x="5029200" y="990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3096" name="Line 36"/>
          <p:cNvSpPr>
            <a:spLocks noChangeShapeType="1"/>
          </p:cNvSpPr>
          <p:nvPr/>
        </p:nvSpPr>
        <p:spPr bwMode="auto">
          <a:xfrm>
            <a:off x="3657600" y="990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3097" name="WordArt 37"/>
          <p:cNvSpPr>
            <a:spLocks noChangeArrowheads="1" noChangeShapeType="1" noTextEdit="1"/>
          </p:cNvSpPr>
          <p:nvPr/>
        </p:nvSpPr>
        <p:spPr bwMode="auto">
          <a:xfrm>
            <a:off x="152400" y="6124575"/>
            <a:ext cx="8382000" cy="3524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DeflateBottom">
              <a:avLst>
                <a:gd name="adj" fmla="val 53125"/>
              </a:avLst>
            </a:prstTxWarp>
          </a:bodyPr>
          <a:lstStyle/>
          <a:p>
            <a:pPr algn="ctr"/>
            <a:r>
              <a:rPr lang="en-US" sz="1600" kern="10" dirty="0">
                <a:solidFill>
                  <a:srgbClr val="C0C0C0"/>
                </a:solidFill>
                <a:latin typeface="Andale Mono"/>
              </a:rPr>
              <a:t>TEAM MEMBERS</a:t>
            </a:r>
          </a:p>
        </p:txBody>
      </p:sp>
      <p:sp>
        <p:nvSpPr>
          <p:cNvPr id="19495" name="Rectangle 39"/>
          <p:cNvSpPr>
            <a:spLocks noChangeArrowheads="1"/>
          </p:cNvSpPr>
          <p:nvPr/>
        </p:nvSpPr>
        <p:spPr bwMode="auto">
          <a:xfrm>
            <a:off x="4648200" y="1422400"/>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Arial" charset="0"/>
              </a:rPr>
              <a:t>ANALYZE</a:t>
            </a:r>
          </a:p>
        </p:txBody>
      </p:sp>
      <p:sp>
        <p:nvSpPr>
          <p:cNvPr id="19496" name="Rectangle 40"/>
          <p:cNvSpPr>
            <a:spLocks noChangeArrowheads="1"/>
          </p:cNvSpPr>
          <p:nvPr/>
        </p:nvSpPr>
        <p:spPr bwMode="auto">
          <a:xfrm>
            <a:off x="7162800" y="1397000"/>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Arial" charset="0"/>
              </a:rPr>
              <a:t>IMPROVE</a:t>
            </a:r>
          </a:p>
        </p:txBody>
      </p:sp>
      <p:sp>
        <p:nvSpPr>
          <p:cNvPr id="3100" name="Line 43"/>
          <p:cNvSpPr>
            <a:spLocks noChangeShapeType="1"/>
          </p:cNvSpPr>
          <p:nvPr/>
        </p:nvSpPr>
        <p:spPr bwMode="auto">
          <a:xfrm>
            <a:off x="6477000" y="1447800"/>
            <a:ext cx="38100" cy="45974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3101" name="Rectangle 45"/>
          <p:cNvSpPr>
            <a:spLocks noChangeArrowheads="1"/>
          </p:cNvSpPr>
          <p:nvPr/>
        </p:nvSpPr>
        <p:spPr bwMode="auto">
          <a:xfrm>
            <a:off x="3327400" y="698500"/>
            <a:ext cx="5816600" cy="2159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dirty="0"/>
          </a:p>
        </p:txBody>
      </p:sp>
      <p:sp>
        <p:nvSpPr>
          <p:cNvPr id="3102" name="Text Box 46"/>
          <p:cNvSpPr txBox="1">
            <a:spLocks noChangeArrowheads="1"/>
          </p:cNvSpPr>
          <p:nvPr/>
        </p:nvSpPr>
        <p:spPr bwMode="auto">
          <a:xfrm>
            <a:off x="3951288" y="609600"/>
            <a:ext cx="5040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200" dirty="0">
                <a:solidFill>
                  <a:schemeClr val="tx2"/>
                </a:solidFill>
                <a:latin typeface="Arial" panose="020B0604020202020204" pitchFamily="34" charset="0"/>
              </a:rPr>
              <a:t>Process owner: </a:t>
            </a:r>
            <a:r>
              <a:rPr lang="en-US" altLang="en-US" sz="1200" dirty="0" smtClean="0">
                <a:solidFill>
                  <a:schemeClr val="tx2"/>
                </a:solidFill>
                <a:latin typeface="Arial" panose="020B0604020202020204" pitchFamily="34" charset="0"/>
              </a:rPr>
              <a:t>Thomas Bahng</a:t>
            </a:r>
            <a:endParaRPr lang="en-US" altLang="en-US" sz="1200" dirty="0">
              <a:solidFill>
                <a:schemeClr val="tx2"/>
              </a:solidFill>
              <a:latin typeface="Arial" panose="020B0604020202020204" pitchFamily="34" charset="0"/>
            </a:endParaRPr>
          </a:p>
        </p:txBody>
      </p:sp>
      <p:sp>
        <p:nvSpPr>
          <p:cNvPr id="3103" name="Line 54"/>
          <p:cNvSpPr>
            <a:spLocks noChangeShapeType="1"/>
          </p:cNvSpPr>
          <p:nvPr/>
        </p:nvSpPr>
        <p:spPr bwMode="auto">
          <a:xfrm>
            <a:off x="2108200" y="1346200"/>
            <a:ext cx="0" cy="47244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3104" name="Text Box 76"/>
          <p:cNvSpPr txBox="1">
            <a:spLocks noChangeArrowheads="1"/>
          </p:cNvSpPr>
          <p:nvPr/>
        </p:nvSpPr>
        <p:spPr bwMode="auto">
          <a:xfrm>
            <a:off x="152400" y="152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dirty="0" smtClean="0">
                <a:latin typeface="Stencil" panose="040409050D0802020404" pitchFamily="82" charset="0"/>
              </a:rPr>
              <a:t>MBC 638</a:t>
            </a:r>
            <a:endParaRPr lang="en-US" altLang="en-US" b="1" dirty="0">
              <a:latin typeface="Stencil" panose="040409050D0802020404" pitchFamily="82" charset="0"/>
            </a:endParaRPr>
          </a:p>
        </p:txBody>
      </p:sp>
      <p:sp>
        <p:nvSpPr>
          <p:cNvPr id="3105" name="Line 77"/>
          <p:cNvSpPr>
            <a:spLocks noChangeShapeType="1"/>
          </p:cNvSpPr>
          <p:nvPr/>
        </p:nvSpPr>
        <p:spPr bwMode="auto">
          <a:xfrm>
            <a:off x="6553200" y="3962400"/>
            <a:ext cx="259080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534" name="Rectangle 78"/>
          <p:cNvSpPr>
            <a:spLocks noChangeArrowheads="1"/>
          </p:cNvSpPr>
          <p:nvPr/>
        </p:nvSpPr>
        <p:spPr bwMode="auto">
          <a:xfrm>
            <a:off x="7162800" y="3962400"/>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Arial" charset="0"/>
              </a:rPr>
              <a:t>CONTROL</a:t>
            </a:r>
          </a:p>
        </p:txBody>
      </p:sp>
      <p:sp>
        <p:nvSpPr>
          <p:cNvPr id="35" name="Text Box 34"/>
          <p:cNvSpPr txBox="1">
            <a:spLocks noChangeArrowheads="1"/>
          </p:cNvSpPr>
          <p:nvPr/>
        </p:nvSpPr>
        <p:spPr bwMode="auto">
          <a:xfrm>
            <a:off x="152400" y="6303028"/>
            <a:ext cx="8839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800" dirty="0" smtClean="0"/>
              <a:t>Thomas, Systems Engineer, Product Manager, Stakeholders</a:t>
            </a:r>
            <a:endParaRPr lang="en-US" altLang="en-US" sz="1800" dirty="0"/>
          </a:p>
        </p:txBody>
      </p:sp>
      <p:sp>
        <p:nvSpPr>
          <p:cNvPr id="36" name="Rectangle 33"/>
          <p:cNvSpPr>
            <a:spLocks noChangeArrowheads="1"/>
          </p:cNvSpPr>
          <p:nvPr/>
        </p:nvSpPr>
        <p:spPr bwMode="auto">
          <a:xfrm>
            <a:off x="38100" y="1851047"/>
            <a:ext cx="20701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dirty="0" smtClean="0">
                <a:latin typeface="Arial" panose="020B0604020202020204" pitchFamily="34" charset="0"/>
              </a:rPr>
              <a:t>In 3 weeks, $2,500 of overhead labor will go towards a process to extract data from CAD models for downstream machine-learning apps. </a:t>
            </a:r>
          </a:p>
          <a:p>
            <a:pPr>
              <a:spcBef>
                <a:spcPct val="0"/>
              </a:spcBef>
              <a:buFontTx/>
              <a:buNone/>
            </a:pPr>
            <a:endParaRPr lang="en-US" altLang="en-US" sz="1000" dirty="0" smtClean="0">
              <a:latin typeface="Arial" panose="020B0604020202020204" pitchFamily="34" charset="0"/>
            </a:endParaRPr>
          </a:p>
          <a:p>
            <a:pPr>
              <a:spcBef>
                <a:spcPct val="0"/>
              </a:spcBef>
              <a:buFontTx/>
              <a:buNone/>
            </a:pPr>
            <a:endParaRPr lang="en-US" altLang="en-US" sz="1000" dirty="0">
              <a:latin typeface="Arial" panose="020B0604020202020204" pitchFamily="34" charset="0"/>
            </a:endParaRPr>
          </a:p>
          <a:p>
            <a:pPr>
              <a:spcBef>
                <a:spcPct val="0"/>
              </a:spcBef>
              <a:buFontTx/>
              <a:buNone/>
            </a:pPr>
            <a:endParaRPr lang="en-US" altLang="en-US" sz="1000" dirty="0" smtClean="0">
              <a:latin typeface="Arial" panose="020B0604020202020204" pitchFamily="34" charset="0"/>
            </a:endParaRPr>
          </a:p>
          <a:p>
            <a:pPr>
              <a:spcBef>
                <a:spcPct val="0"/>
              </a:spcBef>
              <a:buFontTx/>
              <a:buNone/>
            </a:pPr>
            <a:endParaRPr lang="en-US" altLang="en-US" sz="1000" dirty="0" smtClean="0">
              <a:latin typeface="Arial" panose="020B0604020202020204" pitchFamily="34" charset="0"/>
            </a:endParaRPr>
          </a:p>
          <a:p>
            <a:pPr>
              <a:spcBef>
                <a:spcPct val="0"/>
              </a:spcBef>
              <a:buFontTx/>
              <a:buNone/>
            </a:pPr>
            <a:endParaRPr lang="en-US" altLang="en-US" sz="1000" dirty="0">
              <a:latin typeface="Arial" panose="020B0604020202020204" pitchFamily="34" charset="0"/>
            </a:endParaRPr>
          </a:p>
          <a:p>
            <a:pPr>
              <a:spcBef>
                <a:spcPct val="0"/>
              </a:spcBef>
              <a:buFontTx/>
              <a:buNone/>
            </a:pPr>
            <a:r>
              <a:rPr lang="en-US" altLang="en-US" sz="1000" dirty="0" smtClean="0">
                <a:latin typeface="Arial" panose="020B0604020202020204" pitchFamily="34" charset="0"/>
              </a:rPr>
              <a:t>Highly skilled engineers will spend 25 hours performing low-skill tasks in order to reach yield objectives. </a:t>
            </a:r>
          </a:p>
          <a:p>
            <a:pPr>
              <a:spcBef>
                <a:spcPct val="0"/>
              </a:spcBef>
              <a:buFontTx/>
              <a:buNone/>
            </a:pPr>
            <a:endParaRPr lang="en-US" altLang="en-US" sz="1000" dirty="0">
              <a:latin typeface="Arial" panose="020B0604020202020204" pitchFamily="34" charset="0"/>
            </a:endParaRPr>
          </a:p>
          <a:p>
            <a:pPr>
              <a:spcBef>
                <a:spcPct val="0"/>
              </a:spcBef>
              <a:buFontTx/>
              <a:buNone/>
            </a:pPr>
            <a:endParaRPr lang="en-US" altLang="en-US" sz="1000" dirty="0" smtClean="0">
              <a:latin typeface="Arial" panose="020B0604020202020204" pitchFamily="34" charset="0"/>
            </a:endParaRPr>
          </a:p>
          <a:p>
            <a:pPr>
              <a:spcBef>
                <a:spcPct val="0"/>
              </a:spcBef>
              <a:buFontTx/>
              <a:buNone/>
            </a:pPr>
            <a:endParaRPr lang="en-US" altLang="en-US" sz="1000" dirty="0">
              <a:latin typeface="Arial" panose="020B0604020202020204" pitchFamily="34" charset="0"/>
            </a:endParaRPr>
          </a:p>
          <a:p>
            <a:pPr>
              <a:spcBef>
                <a:spcPct val="0"/>
              </a:spcBef>
              <a:buFontTx/>
              <a:buNone/>
            </a:pPr>
            <a:endParaRPr lang="en-US" altLang="en-US" sz="1000" dirty="0" smtClean="0">
              <a:latin typeface="Arial" panose="020B0604020202020204" pitchFamily="34" charset="0"/>
            </a:endParaRPr>
          </a:p>
          <a:p>
            <a:pPr>
              <a:spcBef>
                <a:spcPct val="0"/>
              </a:spcBef>
              <a:buFontTx/>
              <a:buNone/>
            </a:pPr>
            <a:r>
              <a:rPr lang="en-US" altLang="en-US" sz="1000" dirty="0" smtClean="0">
                <a:latin typeface="Arial" panose="020B0604020202020204" pitchFamily="34" charset="0"/>
              </a:rPr>
              <a:t>Due to an inefficient process, other complex projects are impacted by capacity constraints.</a:t>
            </a:r>
            <a:endParaRPr lang="en-US" altLang="en-US" sz="1000" dirty="0">
              <a:latin typeface="Arial" panose="020B0604020202020204" pitchFamily="34" charset="0"/>
            </a:endParaRPr>
          </a:p>
        </p:txBody>
      </p:sp>
      <p:pic>
        <p:nvPicPr>
          <p:cNvPr id="2" name="Picture 1"/>
          <p:cNvPicPr>
            <a:picLocks noChangeAspect="1"/>
          </p:cNvPicPr>
          <p:nvPr/>
        </p:nvPicPr>
        <p:blipFill>
          <a:blip r:embed="rId4"/>
          <a:stretch>
            <a:fillRect/>
          </a:stretch>
        </p:blipFill>
        <p:spPr>
          <a:xfrm>
            <a:off x="1216556" y="5229009"/>
            <a:ext cx="818338" cy="453403"/>
          </a:xfrm>
          <a:prstGeom prst="rect">
            <a:avLst/>
          </a:prstGeom>
        </p:spPr>
      </p:pic>
      <p:pic>
        <p:nvPicPr>
          <p:cNvPr id="3" name="Picture 2"/>
          <p:cNvPicPr>
            <a:picLocks noChangeAspect="1"/>
          </p:cNvPicPr>
          <p:nvPr/>
        </p:nvPicPr>
        <p:blipFill>
          <a:blip r:embed="rId5"/>
          <a:stretch>
            <a:fillRect/>
          </a:stretch>
        </p:blipFill>
        <p:spPr>
          <a:xfrm>
            <a:off x="105275" y="5205555"/>
            <a:ext cx="977042" cy="500309"/>
          </a:xfrm>
          <a:prstGeom prst="rect">
            <a:avLst/>
          </a:prstGeom>
        </p:spPr>
      </p:pic>
      <p:pic>
        <p:nvPicPr>
          <p:cNvPr id="4" name="Picture 3"/>
          <p:cNvPicPr>
            <a:picLocks noChangeAspect="1"/>
          </p:cNvPicPr>
          <p:nvPr/>
        </p:nvPicPr>
        <p:blipFill>
          <a:blip r:embed="rId6"/>
          <a:stretch>
            <a:fillRect/>
          </a:stretch>
        </p:blipFill>
        <p:spPr>
          <a:xfrm>
            <a:off x="126667" y="4137469"/>
            <a:ext cx="824970" cy="387148"/>
          </a:xfrm>
          <a:prstGeom prst="rect">
            <a:avLst/>
          </a:prstGeom>
        </p:spPr>
      </p:pic>
      <p:pic>
        <p:nvPicPr>
          <p:cNvPr id="5" name="Picture 4"/>
          <p:cNvPicPr>
            <a:picLocks noChangeAspect="1"/>
          </p:cNvPicPr>
          <p:nvPr/>
        </p:nvPicPr>
        <p:blipFill>
          <a:blip r:embed="rId7"/>
          <a:stretch>
            <a:fillRect/>
          </a:stretch>
        </p:blipFill>
        <p:spPr>
          <a:xfrm>
            <a:off x="151170" y="2697405"/>
            <a:ext cx="958493" cy="550449"/>
          </a:xfrm>
          <a:prstGeom prst="rect">
            <a:avLst/>
          </a:prstGeom>
        </p:spPr>
      </p:pic>
      <p:pic>
        <p:nvPicPr>
          <p:cNvPr id="7" name="Picture 6"/>
          <p:cNvPicPr>
            <a:picLocks noChangeAspect="1"/>
          </p:cNvPicPr>
          <p:nvPr/>
        </p:nvPicPr>
        <p:blipFill>
          <a:blip r:embed="rId8"/>
          <a:stretch>
            <a:fillRect/>
          </a:stretch>
        </p:blipFill>
        <p:spPr>
          <a:xfrm>
            <a:off x="1197816" y="4085000"/>
            <a:ext cx="730335" cy="492085"/>
          </a:xfrm>
          <a:prstGeom prst="rect">
            <a:avLst/>
          </a:prstGeom>
        </p:spPr>
      </p:pic>
      <p:pic>
        <p:nvPicPr>
          <p:cNvPr id="8" name="Picture 7"/>
          <p:cNvPicPr>
            <a:picLocks noChangeAspect="1"/>
          </p:cNvPicPr>
          <p:nvPr/>
        </p:nvPicPr>
        <p:blipFill>
          <a:blip r:embed="rId9"/>
          <a:stretch>
            <a:fillRect/>
          </a:stretch>
        </p:blipFill>
        <p:spPr>
          <a:xfrm>
            <a:off x="1177810" y="2692399"/>
            <a:ext cx="862242" cy="550449"/>
          </a:xfrm>
          <a:prstGeom prst="rect">
            <a:avLst/>
          </a:prstGeom>
        </p:spPr>
      </p:pic>
      <p:sp>
        <p:nvSpPr>
          <p:cNvPr id="9" name="TextBox 8"/>
          <p:cNvSpPr txBox="1"/>
          <p:nvPr/>
        </p:nvSpPr>
        <p:spPr>
          <a:xfrm>
            <a:off x="2288250" y="5275566"/>
            <a:ext cx="1733911" cy="738664"/>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sz="1200" dirty="0" smtClean="0"/>
              <a:t>545,500</a:t>
            </a:r>
          </a:p>
          <a:p>
            <a:pPr algn="ctr"/>
            <a:r>
              <a:rPr lang="en-US" sz="800" dirty="0" smtClean="0"/>
              <a:t>Defects per Million Opportunities</a:t>
            </a:r>
            <a:endParaRPr lang="en-US" sz="800" b="1" dirty="0" smtClean="0"/>
          </a:p>
          <a:p>
            <a:pPr algn="ctr"/>
            <a:r>
              <a:rPr lang="en-US" sz="1000" b="1" dirty="0" smtClean="0"/>
              <a:t>Sigma Quality Level</a:t>
            </a:r>
          </a:p>
          <a:p>
            <a:pPr algn="ctr"/>
            <a:r>
              <a:rPr lang="en-US" sz="1200" b="1" dirty="0" smtClean="0">
                <a:solidFill>
                  <a:srgbClr val="FF0000"/>
                </a:solidFill>
                <a:latin typeface="Arial Black" panose="020B0A04020102020204" pitchFamily="34" charset="0"/>
              </a:rPr>
              <a:t>1.35</a:t>
            </a:r>
            <a:endParaRPr lang="en-US" sz="1200" b="1" dirty="0">
              <a:solidFill>
                <a:srgbClr val="FF0000"/>
              </a:solidFill>
              <a:latin typeface="Arial Black" panose="020B0A04020102020204" pitchFamily="34" charset="0"/>
            </a:endParaRPr>
          </a:p>
        </p:txBody>
      </p:sp>
      <p:grpSp>
        <p:nvGrpSpPr>
          <p:cNvPr id="12" name="Group 11"/>
          <p:cNvGrpSpPr/>
          <p:nvPr/>
        </p:nvGrpSpPr>
        <p:grpSpPr>
          <a:xfrm>
            <a:off x="4361229" y="2286452"/>
            <a:ext cx="1724118" cy="883334"/>
            <a:chOff x="4436236" y="2015113"/>
            <a:chExt cx="1724118" cy="883334"/>
          </a:xfrm>
        </p:grpSpPr>
        <p:pic>
          <p:nvPicPr>
            <p:cNvPr id="10" name="Picture 9"/>
            <p:cNvPicPr>
              <a:picLocks noChangeAspect="1"/>
            </p:cNvPicPr>
            <p:nvPr/>
          </p:nvPicPr>
          <p:blipFill>
            <a:blip r:embed="rId10"/>
            <a:stretch>
              <a:fillRect/>
            </a:stretch>
          </p:blipFill>
          <p:spPr>
            <a:xfrm>
              <a:off x="4436236" y="2015113"/>
              <a:ext cx="1724118" cy="883334"/>
            </a:xfrm>
            <a:prstGeom prst="rect">
              <a:avLst/>
            </a:prstGeom>
          </p:spPr>
        </p:pic>
        <p:sp>
          <p:nvSpPr>
            <p:cNvPr id="11" name="Explosion 1 10"/>
            <p:cNvSpPr/>
            <p:nvPr/>
          </p:nvSpPr>
          <p:spPr>
            <a:xfrm>
              <a:off x="4488903" y="2158324"/>
              <a:ext cx="135764" cy="130777"/>
            </a:xfrm>
            <a:prstGeom prst="irregularSeal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47" name="Explosion 1 46"/>
            <p:cNvSpPr/>
            <p:nvPr/>
          </p:nvSpPr>
          <p:spPr>
            <a:xfrm>
              <a:off x="4926327" y="2444364"/>
              <a:ext cx="135764" cy="130777"/>
            </a:xfrm>
            <a:prstGeom prst="irregularSeal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48" name="Explosion 1 47"/>
            <p:cNvSpPr/>
            <p:nvPr/>
          </p:nvSpPr>
          <p:spPr>
            <a:xfrm>
              <a:off x="5382387" y="2740351"/>
              <a:ext cx="135764" cy="130777"/>
            </a:xfrm>
            <a:prstGeom prst="irregularSeal1">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9" name="Explosion 1 48"/>
            <p:cNvSpPr/>
            <p:nvPr/>
          </p:nvSpPr>
          <p:spPr>
            <a:xfrm>
              <a:off x="5774796" y="2751515"/>
              <a:ext cx="135764" cy="130777"/>
            </a:xfrm>
            <a:prstGeom prst="irregularSeal1">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grpSp>
      <p:sp>
        <p:nvSpPr>
          <p:cNvPr id="18" name="TextBox 17"/>
          <p:cNvSpPr txBox="1"/>
          <p:nvPr/>
        </p:nvSpPr>
        <p:spPr>
          <a:xfrm>
            <a:off x="2184930" y="3709079"/>
            <a:ext cx="1948515" cy="923330"/>
          </a:xfrm>
          <a:prstGeom prst="rect">
            <a:avLst/>
          </a:prstGeom>
          <a:noFill/>
        </p:spPr>
        <p:txBody>
          <a:bodyPr wrap="square" rtlCol="0">
            <a:spAutoFit/>
          </a:bodyPr>
          <a:lstStyle/>
          <a:p>
            <a:r>
              <a:rPr lang="en-US" sz="900" dirty="0" smtClean="0"/>
              <a:t>135,000 CAD models were processed during the performance period. Average daily yield (# models) and touch-times (seconds) exhibit a </a:t>
            </a:r>
            <a:r>
              <a:rPr lang="en-US" sz="900" b="1" dirty="0" smtClean="0"/>
              <a:t>high margin of error</a:t>
            </a:r>
            <a:r>
              <a:rPr lang="en-US" sz="900" dirty="0" smtClean="0"/>
              <a:t>.</a:t>
            </a:r>
            <a:endParaRPr lang="en-US" sz="900" dirty="0"/>
          </a:p>
        </p:txBody>
      </p:sp>
      <p:pic>
        <p:nvPicPr>
          <p:cNvPr id="20" name="Picture 19"/>
          <p:cNvPicPr>
            <a:picLocks noChangeAspect="1"/>
          </p:cNvPicPr>
          <p:nvPr/>
        </p:nvPicPr>
        <p:blipFill>
          <a:blip r:embed="rId11"/>
          <a:stretch>
            <a:fillRect/>
          </a:stretch>
        </p:blipFill>
        <p:spPr>
          <a:xfrm>
            <a:off x="2268140" y="4698125"/>
            <a:ext cx="1730203" cy="273733"/>
          </a:xfrm>
          <a:prstGeom prst="rect">
            <a:avLst/>
          </a:prstGeom>
        </p:spPr>
      </p:pic>
      <p:pic>
        <p:nvPicPr>
          <p:cNvPr id="21" name="Picture 20"/>
          <p:cNvPicPr>
            <a:picLocks noChangeAspect="1"/>
          </p:cNvPicPr>
          <p:nvPr/>
        </p:nvPicPr>
        <p:blipFill>
          <a:blip r:embed="rId12"/>
          <a:stretch>
            <a:fillRect/>
          </a:stretch>
        </p:blipFill>
        <p:spPr>
          <a:xfrm>
            <a:off x="2260342" y="4987353"/>
            <a:ext cx="1738001" cy="265032"/>
          </a:xfrm>
          <a:prstGeom prst="rect">
            <a:avLst/>
          </a:prstGeom>
        </p:spPr>
      </p:pic>
      <p:sp>
        <p:nvSpPr>
          <p:cNvPr id="23" name="TextBox 22"/>
          <p:cNvSpPr txBox="1"/>
          <p:nvPr/>
        </p:nvSpPr>
        <p:spPr>
          <a:xfrm>
            <a:off x="2208504" y="1894846"/>
            <a:ext cx="1957096" cy="553998"/>
          </a:xfrm>
          <a:prstGeom prst="rect">
            <a:avLst/>
          </a:prstGeom>
          <a:noFill/>
        </p:spPr>
        <p:txBody>
          <a:bodyPr wrap="square" rtlCol="0">
            <a:spAutoFit/>
          </a:bodyPr>
          <a:lstStyle/>
          <a:p>
            <a:r>
              <a:rPr lang="en-US" sz="1000" dirty="0" smtClean="0"/>
              <a:t>Collected 22 daily observations of 17 variables from logs, time studies and Excel reports.</a:t>
            </a:r>
            <a:endParaRPr lang="en-US" sz="1000" dirty="0"/>
          </a:p>
        </p:txBody>
      </p:sp>
      <p:sp>
        <p:nvSpPr>
          <p:cNvPr id="26" name="Line Callout 1 25"/>
          <p:cNvSpPr/>
          <p:nvPr/>
        </p:nvSpPr>
        <p:spPr>
          <a:xfrm>
            <a:off x="3618324" y="4647191"/>
            <a:ext cx="552745" cy="138753"/>
          </a:xfrm>
          <a:prstGeom prst="borderCallout1">
            <a:avLst>
              <a:gd name="adj1" fmla="val 163640"/>
              <a:gd name="adj2" fmla="val -5986"/>
              <a:gd name="adj3" fmla="val 87993"/>
              <a:gd name="adj4" fmla="val 4860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800" dirty="0"/>
              <a:t>x</a:t>
            </a:r>
            <a:r>
              <a:rPr lang="en-US" sz="800" dirty="0" smtClean="0"/>
              <a:t>̅̄ = 5629</a:t>
            </a:r>
            <a:endParaRPr lang="en-US" sz="800" dirty="0"/>
          </a:p>
        </p:txBody>
      </p:sp>
      <p:sp>
        <p:nvSpPr>
          <p:cNvPr id="67" name="Line Callout 1 66"/>
          <p:cNvSpPr/>
          <p:nvPr/>
        </p:nvSpPr>
        <p:spPr>
          <a:xfrm>
            <a:off x="3602114" y="4968201"/>
            <a:ext cx="552745" cy="138753"/>
          </a:xfrm>
          <a:prstGeom prst="borderCallout1">
            <a:avLst>
              <a:gd name="adj1" fmla="val 149618"/>
              <a:gd name="adj2" fmla="val -4813"/>
              <a:gd name="adj3" fmla="val 102015"/>
              <a:gd name="adj4" fmla="val 46262"/>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800" dirty="0"/>
              <a:t>x</a:t>
            </a:r>
            <a:r>
              <a:rPr lang="en-US" sz="800" dirty="0" smtClean="0"/>
              <a:t>̅̄ = 4344</a:t>
            </a:r>
            <a:endParaRPr lang="en-US" sz="800" dirty="0"/>
          </a:p>
        </p:txBody>
      </p:sp>
      <p:sp>
        <p:nvSpPr>
          <p:cNvPr id="68" name="TextBox 67"/>
          <p:cNvSpPr txBox="1"/>
          <p:nvPr/>
        </p:nvSpPr>
        <p:spPr>
          <a:xfrm>
            <a:off x="4251042" y="1881814"/>
            <a:ext cx="2134897" cy="400110"/>
          </a:xfrm>
          <a:prstGeom prst="rect">
            <a:avLst/>
          </a:prstGeom>
          <a:noFill/>
        </p:spPr>
        <p:txBody>
          <a:bodyPr wrap="square" rtlCol="0">
            <a:spAutoFit/>
          </a:bodyPr>
          <a:lstStyle/>
          <a:p>
            <a:r>
              <a:rPr lang="en-US" sz="1000" dirty="0" smtClean="0"/>
              <a:t>Too many touch-points in the end-to-end process.</a:t>
            </a:r>
            <a:endParaRPr lang="en-US" sz="1000" dirty="0"/>
          </a:p>
        </p:txBody>
      </p:sp>
      <p:sp>
        <p:nvSpPr>
          <p:cNvPr id="69" name="TextBox 68"/>
          <p:cNvSpPr txBox="1"/>
          <p:nvPr/>
        </p:nvSpPr>
        <p:spPr>
          <a:xfrm>
            <a:off x="4248271" y="3188809"/>
            <a:ext cx="2134897" cy="707886"/>
          </a:xfrm>
          <a:prstGeom prst="rect">
            <a:avLst/>
          </a:prstGeom>
          <a:noFill/>
        </p:spPr>
        <p:txBody>
          <a:bodyPr wrap="square" rtlCol="0">
            <a:spAutoFit/>
          </a:bodyPr>
          <a:lstStyle/>
          <a:p>
            <a:r>
              <a:rPr lang="en-US" sz="1000" dirty="0" smtClean="0"/>
              <a:t>Can </a:t>
            </a:r>
            <a:r>
              <a:rPr lang="en-US" sz="1000" b="1" dirty="0" smtClean="0"/>
              <a:t>touch-times</a:t>
            </a:r>
            <a:r>
              <a:rPr lang="en-US" sz="1000" dirty="0" smtClean="0"/>
              <a:t> </a:t>
            </a:r>
            <a:r>
              <a:rPr lang="en-US" sz="1000" b="1" dirty="0" smtClean="0"/>
              <a:t>be reduced</a:t>
            </a:r>
            <a:r>
              <a:rPr lang="en-US" sz="1000" dirty="0" smtClean="0"/>
              <a:t> such that the same yield can be accomplished with less user involvement?</a:t>
            </a:r>
            <a:endParaRPr lang="en-US" sz="1000" dirty="0"/>
          </a:p>
        </p:txBody>
      </p:sp>
      <mc:AlternateContent xmlns:mc="http://schemas.openxmlformats.org/markup-compatibility/2006" xmlns:a14="http://schemas.microsoft.com/office/drawing/2010/main">
        <mc:Choice Requires="a14">
          <p:sp>
            <p:nvSpPr>
              <p:cNvPr id="27" name="TextBox 26"/>
              <p:cNvSpPr txBox="1"/>
              <p:nvPr/>
            </p:nvSpPr>
            <p:spPr>
              <a:xfrm>
                <a:off x="39047" y="5764433"/>
                <a:ext cx="1809341" cy="2337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𝑇h𝑟𝑜𝑢𝑔h𝑝𝑢𝑡</m:t>
                      </m:r>
                      <m:r>
                        <a:rPr lang="en-US" sz="800" b="0" i="1" smtClean="0">
                          <a:latin typeface="Cambria Math" panose="02040503050406030204" pitchFamily="18" charset="0"/>
                        </a:rPr>
                        <m:t> </m:t>
                      </m:r>
                      <m:r>
                        <a:rPr lang="en-US" sz="800" b="0" i="1" smtClean="0">
                          <a:latin typeface="Cambria Math" panose="02040503050406030204" pitchFamily="18" charset="0"/>
                        </a:rPr>
                        <m:t>𝐸𝑓𝑓𝑖𝑐𝑖𝑒𝑛𝑐𝑦</m:t>
                      </m:r>
                      <m:r>
                        <a:rPr lang="en-US" sz="80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𝑇h𝑟𝑜𝑢𝑔h𝑝𝑢𝑡</m:t>
                          </m:r>
                        </m:num>
                        <m:den>
                          <m:r>
                            <a:rPr lang="en-US" sz="800" b="0" i="1" smtClean="0">
                              <a:latin typeface="Cambria Math" panose="02040503050406030204" pitchFamily="18" charset="0"/>
                            </a:rPr>
                            <m:t>𝑇𝑜𝑢𝑐h𝑇𝑖𝑚𝑒</m:t>
                          </m:r>
                        </m:den>
                      </m:f>
                    </m:oMath>
                  </m:oMathPara>
                </a14:m>
                <a:endParaRPr lang="en-US" sz="800" dirty="0"/>
              </a:p>
            </p:txBody>
          </p:sp>
        </mc:Choice>
        <mc:Fallback xmlns="">
          <p:sp>
            <p:nvSpPr>
              <p:cNvPr id="27" name="TextBox 26"/>
              <p:cNvSpPr txBox="1">
                <a:spLocks noRot="1" noChangeAspect="1" noMove="1" noResize="1" noEditPoints="1" noAdjustHandles="1" noChangeArrowheads="1" noChangeShapeType="1" noTextEdit="1"/>
              </p:cNvSpPr>
              <p:nvPr/>
            </p:nvSpPr>
            <p:spPr>
              <a:xfrm>
                <a:off x="39047" y="5764433"/>
                <a:ext cx="1809341" cy="233782"/>
              </a:xfrm>
              <a:prstGeom prst="rect">
                <a:avLst/>
              </a:prstGeom>
              <a:blipFill rotWithShape="0">
                <a:blip r:embed="rId13"/>
                <a:stretch>
                  <a:fillRect l="-673" t="-5263" r="-1347" b="-15789"/>
                </a:stretch>
              </a:blipFill>
            </p:spPr>
            <p:txBody>
              <a:bodyPr/>
              <a:lstStyle/>
              <a:p>
                <a:r>
                  <a:rPr lang="en-US">
                    <a:noFill/>
                  </a:rPr>
                  <a:t> </a:t>
                </a:r>
              </a:p>
            </p:txBody>
          </p:sp>
        </mc:Fallback>
      </mc:AlternateContent>
      <p:sp>
        <p:nvSpPr>
          <p:cNvPr id="74" name="TextBox 73"/>
          <p:cNvSpPr txBox="1"/>
          <p:nvPr/>
        </p:nvSpPr>
        <p:spPr>
          <a:xfrm>
            <a:off x="4250405" y="4626301"/>
            <a:ext cx="2134897" cy="553998"/>
          </a:xfrm>
          <a:prstGeom prst="rect">
            <a:avLst/>
          </a:prstGeom>
          <a:noFill/>
        </p:spPr>
        <p:txBody>
          <a:bodyPr wrap="square" rtlCol="0">
            <a:spAutoFit/>
          </a:bodyPr>
          <a:lstStyle/>
          <a:p>
            <a:r>
              <a:rPr lang="en-US" sz="1000" dirty="0" smtClean="0"/>
              <a:t>Can software performance and backend integration be optimized to </a:t>
            </a:r>
            <a:r>
              <a:rPr lang="en-US" sz="1000" b="1" dirty="0" smtClean="0"/>
              <a:t>increase yield </a:t>
            </a:r>
            <a:r>
              <a:rPr lang="en-US" sz="1000" dirty="0" smtClean="0"/>
              <a:t>over time?</a:t>
            </a:r>
            <a:endParaRPr lang="en-US" sz="1000" dirty="0"/>
          </a:p>
        </p:txBody>
      </p:sp>
      <p:grpSp>
        <p:nvGrpSpPr>
          <p:cNvPr id="19500" name="Group 19499"/>
          <p:cNvGrpSpPr/>
          <p:nvPr/>
        </p:nvGrpSpPr>
        <p:grpSpPr>
          <a:xfrm>
            <a:off x="4272114" y="3973494"/>
            <a:ext cx="2141194" cy="629203"/>
            <a:chOff x="4272114" y="3902159"/>
            <a:chExt cx="2141194" cy="629203"/>
          </a:xfrm>
        </p:grpSpPr>
        <p:pic>
          <p:nvPicPr>
            <p:cNvPr id="19489" name="Picture 19488"/>
            <p:cNvPicPr>
              <a:picLocks noChangeAspect="1"/>
            </p:cNvPicPr>
            <p:nvPr/>
          </p:nvPicPr>
          <p:blipFill>
            <a:blip r:embed="rId14"/>
            <a:stretch>
              <a:fillRect/>
            </a:stretch>
          </p:blipFill>
          <p:spPr>
            <a:xfrm>
              <a:off x="4272114" y="3902159"/>
              <a:ext cx="1030849" cy="616488"/>
            </a:xfrm>
            <a:prstGeom prst="rect">
              <a:avLst/>
            </a:prstGeom>
          </p:spPr>
        </p:pic>
        <p:pic>
          <p:nvPicPr>
            <p:cNvPr id="19490" name="Picture 19489"/>
            <p:cNvPicPr>
              <a:picLocks noChangeAspect="1"/>
            </p:cNvPicPr>
            <p:nvPr/>
          </p:nvPicPr>
          <p:blipFill>
            <a:blip r:embed="rId15"/>
            <a:stretch>
              <a:fillRect/>
            </a:stretch>
          </p:blipFill>
          <p:spPr>
            <a:xfrm>
              <a:off x="5371376" y="3908246"/>
              <a:ext cx="1041932" cy="623116"/>
            </a:xfrm>
            <a:prstGeom prst="rect">
              <a:avLst/>
            </a:prstGeom>
          </p:spPr>
        </p:pic>
      </p:grpSp>
      <p:pic>
        <p:nvPicPr>
          <p:cNvPr id="19492" name="Picture 19491"/>
          <p:cNvPicPr>
            <a:picLocks noChangeAspect="1"/>
          </p:cNvPicPr>
          <p:nvPr/>
        </p:nvPicPr>
        <p:blipFill>
          <a:blip r:embed="rId16"/>
          <a:stretch>
            <a:fillRect/>
          </a:stretch>
        </p:blipFill>
        <p:spPr>
          <a:xfrm>
            <a:off x="4257854" y="5205919"/>
            <a:ext cx="1042429" cy="623413"/>
          </a:xfrm>
          <a:prstGeom prst="rect">
            <a:avLst/>
          </a:prstGeom>
        </p:spPr>
      </p:pic>
      <p:pic>
        <p:nvPicPr>
          <p:cNvPr id="19493" name="Picture 19492"/>
          <p:cNvPicPr>
            <a:picLocks noChangeAspect="1"/>
          </p:cNvPicPr>
          <p:nvPr/>
        </p:nvPicPr>
        <p:blipFill>
          <a:blip r:embed="rId17"/>
          <a:stretch>
            <a:fillRect/>
          </a:stretch>
        </p:blipFill>
        <p:spPr>
          <a:xfrm>
            <a:off x="5328689" y="5188416"/>
            <a:ext cx="1100960" cy="658417"/>
          </a:xfrm>
          <a:prstGeom prst="rect">
            <a:avLst/>
          </a:prstGeom>
        </p:spPr>
      </p:pic>
      <p:sp>
        <p:nvSpPr>
          <p:cNvPr id="84" name="TextBox 83"/>
          <p:cNvSpPr txBox="1"/>
          <p:nvPr/>
        </p:nvSpPr>
        <p:spPr>
          <a:xfrm>
            <a:off x="6981644" y="3163494"/>
            <a:ext cx="1733911" cy="738664"/>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1200" dirty="0" smtClean="0"/>
              <a:t>47,600</a:t>
            </a:r>
          </a:p>
          <a:p>
            <a:pPr algn="ctr"/>
            <a:r>
              <a:rPr lang="en-US" sz="800" dirty="0" smtClean="0"/>
              <a:t>Defects per Million Opportunities</a:t>
            </a:r>
            <a:endParaRPr lang="en-US" sz="800" b="1" dirty="0" smtClean="0"/>
          </a:p>
          <a:p>
            <a:pPr algn="ctr"/>
            <a:r>
              <a:rPr lang="en-US" sz="1000" b="1" dirty="0" smtClean="0"/>
              <a:t>Sigma Quality Level</a:t>
            </a:r>
          </a:p>
          <a:p>
            <a:pPr algn="ctr"/>
            <a:r>
              <a:rPr lang="en-US" sz="1200" b="1" dirty="0" smtClean="0">
                <a:solidFill>
                  <a:schemeClr val="bg1"/>
                </a:solidFill>
                <a:latin typeface="Arial Black" panose="020B0A04020102020204" pitchFamily="34" charset="0"/>
              </a:rPr>
              <a:t>3.15</a:t>
            </a:r>
            <a:endParaRPr lang="en-US" sz="1200" b="1" dirty="0">
              <a:solidFill>
                <a:schemeClr val="bg1"/>
              </a:solidFill>
              <a:latin typeface="Arial Black" panose="020B0A04020102020204" pitchFamily="34" charset="0"/>
            </a:endParaRPr>
          </a:p>
        </p:txBody>
      </p:sp>
      <p:sp>
        <p:nvSpPr>
          <p:cNvPr id="19497" name="TextBox 19496"/>
          <p:cNvSpPr txBox="1"/>
          <p:nvPr/>
        </p:nvSpPr>
        <p:spPr>
          <a:xfrm>
            <a:off x="7450871" y="1800998"/>
            <a:ext cx="1696547" cy="1200329"/>
          </a:xfrm>
          <a:prstGeom prst="rect">
            <a:avLst/>
          </a:prstGeom>
          <a:noFill/>
        </p:spPr>
        <p:txBody>
          <a:bodyPr wrap="square" rtlCol="0">
            <a:spAutoFit/>
          </a:bodyPr>
          <a:lstStyle/>
          <a:p>
            <a:pPr marL="171450" indent="-171450">
              <a:buFont typeface="Arial" panose="020B0604020202020204" pitchFamily="34" charset="0"/>
              <a:buChar char="•"/>
            </a:pPr>
            <a:r>
              <a:rPr lang="en-US" sz="900" dirty="0" smtClean="0"/>
              <a:t>Software Optimization</a:t>
            </a:r>
          </a:p>
          <a:p>
            <a:pPr marL="628650" lvl="1" indent="-171450">
              <a:buFont typeface="Arial" panose="020B0604020202020204" pitchFamily="34" charset="0"/>
              <a:buChar char="•"/>
            </a:pPr>
            <a:r>
              <a:rPr lang="en-US" sz="900" dirty="0" smtClean="0"/>
              <a:t>Parallel processing</a:t>
            </a:r>
          </a:p>
          <a:p>
            <a:pPr marL="628650" lvl="1" indent="-171450">
              <a:buFont typeface="Arial" panose="020B0604020202020204" pitchFamily="34" charset="0"/>
              <a:buChar char="•"/>
            </a:pPr>
            <a:r>
              <a:rPr lang="en-US" sz="900" dirty="0" smtClean="0"/>
              <a:t>Leverage 3</a:t>
            </a:r>
            <a:r>
              <a:rPr lang="en-US" sz="900" baseline="30000" dirty="0" smtClean="0"/>
              <a:t>rd</a:t>
            </a:r>
            <a:r>
              <a:rPr lang="en-US" sz="900" dirty="0" smtClean="0"/>
              <a:t> party API</a:t>
            </a:r>
          </a:p>
          <a:p>
            <a:pPr marL="628650" lvl="1" indent="-171450">
              <a:buFont typeface="Arial" panose="020B0604020202020204" pitchFamily="34" charset="0"/>
              <a:buChar char="•"/>
            </a:pPr>
            <a:r>
              <a:rPr lang="en-US" sz="900" dirty="0" smtClean="0"/>
              <a:t>Increase batch size</a:t>
            </a:r>
          </a:p>
          <a:p>
            <a:pPr marL="171450" indent="-171450">
              <a:buFont typeface="Arial" panose="020B0604020202020204" pitchFamily="34" charset="0"/>
              <a:buChar char="•"/>
            </a:pPr>
            <a:r>
              <a:rPr lang="en-US" sz="900" dirty="0" smtClean="0"/>
              <a:t>Reduce touch-points</a:t>
            </a:r>
            <a:endParaRPr lang="en-US" sz="900" dirty="0"/>
          </a:p>
        </p:txBody>
      </p:sp>
      <p:sp>
        <p:nvSpPr>
          <p:cNvPr id="86" name="TextBox 85"/>
          <p:cNvSpPr txBox="1"/>
          <p:nvPr/>
        </p:nvSpPr>
        <p:spPr>
          <a:xfrm>
            <a:off x="6707632" y="2947489"/>
            <a:ext cx="2291404" cy="2308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900" dirty="0" smtClean="0"/>
              <a:t>1988% increase in throughput efficiency</a:t>
            </a:r>
            <a:endParaRPr lang="en-US" sz="900" dirty="0"/>
          </a:p>
        </p:txBody>
      </p:sp>
      <p:grpSp>
        <p:nvGrpSpPr>
          <p:cNvPr id="19498" name="Group 19497"/>
          <p:cNvGrpSpPr/>
          <p:nvPr/>
        </p:nvGrpSpPr>
        <p:grpSpPr>
          <a:xfrm>
            <a:off x="1895739" y="5737981"/>
            <a:ext cx="150984" cy="260234"/>
            <a:chOff x="-852480" y="4266160"/>
            <a:chExt cx="127786" cy="310925"/>
          </a:xfrm>
        </p:grpSpPr>
        <p:sp>
          <p:nvSpPr>
            <p:cNvPr id="28" name="Up Arrow 27"/>
            <p:cNvSpPr/>
            <p:nvPr/>
          </p:nvSpPr>
          <p:spPr>
            <a:xfrm>
              <a:off x="-848595" y="4266160"/>
              <a:ext cx="123901" cy="129763"/>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Up Arrow 86"/>
            <p:cNvSpPr/>
            <p:nvPr/>
          </p:nvSpPr>
          <p:spPr>
            <a:xfrm rot="10800000">
              <a:off x="-852480" y="4447322"/>
              <a:ext cx="123901" cy="12976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499" name="Picture 19498"/>
          <p:cNvPicPr>
            <a:picLocks noChangeAspect="1"/>
          </p:cNvPicPr>
          <p:nvPr/>
        </p:nvPicPr>
        <p:blipFill>
          <a:blip r:embed="rId18"/>
          <a:stretch>
            <a:fillRect/>
          </a:stretch>
        </p:blipFill>
        <p:spPr>
          <a:xfrm>
            <a:off x="2278177" y="2503892"/>
            <a:ext cx="1696399" cy="1169994"/>
          </a:xfrm>
          <a:prstGeom prst="rect">
            <a:avLst/>
          </a:prstGeom>
        </p:spPr>
      </p:pic>
      <p:sp>
        <p:nvSpPr>
          <p:cNvPr id="19501" name="TextBox 19500"/>
          <p:cNvSpPr txBox="1"/>
          <p:nvPr/>
        </p:nvSpPr>
        <p:spPr>
          <a:xfrm>
            <a:off x="4462178" y="3914111"/>
            <a:ext cx="1731708" cy="276999"/>
          </a:xfrm>
          <a:prstGeom prst="rect">
            <a:avLst/>
          </a:prstGeom>
          <a:noFill/>
          <a:effectLst>
            <a:outerShdw blurRad="50800" dist="38100" algn="l" rotWithShape="0">
              <a:prstClr val="black">
                <a:alpha val="40000"/>
              </a:prstClr>
            </a:outerShdw>
          </a:effectLst>
        </p:spPr>
        <p:txBody>
          <a:bodyPr wrap="square" rtlCol="0">
            <a:spAutoFit/>
          </a:bodyPr>
          <a:lstStyle/>
          <a:p>
            <a:pPr algn="ctr"/>
            <a:r>
              <a:rPr lang="en-US" sz="1200" dirty="0" smtClean="0">
                <a:solidFill>
                  <a:srgbClr val="FF0000"/>
                </a:solidFill>
                <a:latin typeface="Arial Black" panose="020B0A04020102020204" pitchFamily="34" charset="0"/>
              </a:rPr>
              <a:t>High Variability</a:t>
            </a:r>
            <a:endParaRPr lang="en-US" sz="1200" dirty="0">
              <a:solidFill>
                <a:srgbClr val="FF0000"/>
              </a:solidFill>
              <a:latin typeface="Arial Black" panose="020B0A04020102020204" pitchFamily="34" charset="0"/>
            </a:endParaRPr>
          </a:p>
        </p:txBody>
      </p:sp>
      <p:sp>
        <p:nvSpPr>
          <p:cNvPr id="19502" name="Down Arrow 19501"/>
          <p:cNvSpPr/>
          <p:nvPr/>
        </p:nvSpPr>
        <p:spPr>
          <a:xfrm rot="2700000">
            <a:off x="3795052" y="2352711"/>
            <a:ext cx="140847" cy="1922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04" name="Straight Arrow Connector 19503"/>
          <p:cNvCxnSpPr/>
          <p:nvPr/>
        </p:nvCxnSpPr>
        <p:spPr>
          <a:xfrm>
            <a:off x="2704289" y="4524617"/>
            <a:ext cx="548585" cy="204909"/>
          </a:xfrm>
          <a:prstGeom prst="straightConnector1">
            <a:avLst/>
          </a:prstGeom>
          <a:ln>
            <a:solidFill>
              <a:schemeClr val="accent1">
                <a:alpha val="4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2728756" y="4538787"/>
            <a:ext cx="524118" cy="456410"/>
          </a:xfrm>
          <a:prstGeom prst="straightConnector1">
            <a:avLst/>
          </a:prstGeom>
          <a:ln>
            <a:solidFill>
              <a:schemeClr val="accent1">
                <a:alpha val="4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4572000" y="2297644"/>
            <a:ext cx="728283" cy="190305"/>
          </a:xfrm>
          <a:prstGeom prst="straightConnector1">
            <a:avLst/>
          </a:prstGeom>
          <a:ln>
            <a:solidFill>
              <a:schemeClr val="accent1">
                <a:alpha val="4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68" idx="2"/>
            <a:endCxn id="47" idx="3"/>
          </p:cNvCxnSpPr>
          <p:nvPr/>
        </p:nvCxnSpPr>
        <p:spPr>
          <a:xfrm flipH="1">
            <a:off x="4987084" y="2281924"/>
            <a:ext cx="331407" cy="514243"/>
          </a:xfrm>
          <a:prstGeom prst="straightConnector1">
            <a:avLst/>
          </a:prstGeom>
          <a:ln>
            <a:solidFill>
              <a:schemeClr val="accent1">
                <a:alpha val="4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8" idx="2"/>
            <a:endCxn id="48" idx="0"/>
          </p:cNvCxnSpPr>
          <p:nvPr/>
        </p:nvCxnSpPr>
        <p:spPr>
          <a:xfrm>
            <a:off x="5318491" y="2281924"/>
            <a:ext cx="80165" cy="729766"/>
          </a:xfrm>
          <a:prstGeom prst="straightConnector1">
            <a:avLst/>
          </a:prstGeom>
          <a:ln>
            <a:solidFill>
              <a:schemeClr val="accent1">
                <a:alpha val="4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68" idx="2"/>
            <a:endCxn id="49" idx="0"/>
          </p:cNvCxnSpPr>
          <p:nvPr/>
        </p:nvCxnSpPr>
        <p:spPr>
          <a:xfrm>
            <a:off x="5318491" y="2281924"/>
            <a:ext cx="472574" cy="740930"/>
          </a:xfrm>
          <a:prstGeom prst="straightConnector1">
            <a:avLst/>
          </a:prstGeom>
          <a:ln>
            <a:solidFill>
              <a:schemeClr val="accent1">
                <a:alpha val="47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6614716" y="4291139"/>
            <a:ext cx="2467766" cy="446579"/>
            <a:chOff x="6624353" y="4249737"/>
            <a:chExt cx="2467766" cy="446579"/>
          </a:xfrm>
        </p:grpSpPr>
        <p:grpSp>
          <p:nvGrpSpPr>
            <p:cNvPr id="19520" name="Group 19519"/>
            <p:cNvGrpSpPr/>
            <p:nvPr/>
          </p:nvGrpSpPr>
          <p:grpSpPr>
            <a:xfrm>
              <a:off x="6624353" y="4251652"/>
              <a:ext cx="1575199" cy="444664"/>
              <a:chOff x="6643808" y="4251652"/>
              <a:chExt cx="1575199" cy="444664"/>
            </a:xfrm>
          </p:grpSpPr>
          <p:pic>
            <p:nvPicPr>
              <p:cNvPr id="19518" name="Picture 19517"/>
              <p:cNvPicPr>
                <a:picLocks noChangeAspect="1"/>
              </p:cNvPicPr>
              <p:nvPr/>
            </p:nvPicPr>
            <p:blipFill>
              <a:blip r:embed="rId19"/>
              <a:stretch>
                <a:fillRect/>
              </a:stretch>
            </p:blipFill>
            <p:spPr>
              <a:xfrm>
                <a:off x="6643808" y="4260583"/>
                <a:ext cx="749213" cy="435733"/>
              </a:xfrm>
              <a:prstGeom prst="rect">
                <a:avLst/>
              </a:prstGeom>
            </p:spPr>
          </p:pic>
          <p:pic>
            <p:nvPicPr>
              <p:cNvPr id="19519" name="Picture 19518"/>
              <p:cNvPicPr>
                <a:picLocks noChangeAspect="1"/>
              </p:cNvPicPr>
              <p:nvPr/>
            </p:nvPicPr>
            <p:blipFill>
              <a:blip r:embed="rId20"/>
              <a:stretch>
                <a:fillRect/>
              </a:stretch>
            </p:blipFill>
            <p:spPr>
              <a:xfrm>
                <a:off x="7447599" y="4251652"/>
                <a:ext cx="771408" cy="443321"/>
              </a:xfrm>
              <a:prstGeom prst="rect">
                <a:avLst/>
              </a:prstGeom>
            </p:spPr>
          </p:pic>
        </p:grpSp>
        <p:pic>
          <p:nvPicPr>
            <p:cNvPr id="19521" name="Picture 19520"/>
            <p:cNvPicPr>
              <a:picLocks noChangeAspect="1"/>
            </p:cNvPicPr>
            <p:nvPr/>
          </p:nvPicPr>
          <p:blipFill>
            <a:blip r:embed="rId21"/>
            <a:stretch>
              <a:fillRect/>
            </a:stretch>
          </p:blipFill>
          <p:spPr>
            <a:xfrm>
              <a:off x="8251881" y="4249737"/>
              <a:ext cx="840238" cy="445235"/>
            </a:xfrm>
            <a:prstGeom prst="rect">
              <a:avLst/>
            </a:prstGeom>
          </p:spPr>
        </p:pic>
      </p:grpSp>
      <p:sp>
        <p:nvSpPr>
          <p:cNvPr id="19522" name="TextBox 19521"/>
          <p:cNvSpPr txBox="1"/>
          <p:nvPr/>
        </p:nvSpPr>
        <p:spPr>
          <a:xfrm>
            <a:off x="6608231" y="4797553"/>
            <a:ext cx="2467766" cy="116955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171450" indent="-171450">
              <a:buFont typeface="Wingdings" panose="05000000000000000000" pitchFamily="2" charset="2"/>
              <a:buChar char="ü"/>
            </a:pPr>
            <a:r>
              <a:rPr lang="en-US" sz="1000" dirty="0" smtClean="0"/>
              <a:t>Accessibility to </a:t>
            </a:r>
            <a:r>
              <a:rPr lang="en-US" sz="1000" dirty="0"/>
              <a:t>t</a:t>
            </a:r>
            <a:r>
              <a:rPr lang="en-US" sz="1000" dirty="0" smtClean="0"/>
              <a:t>echnical documentation</a:t>
            </a:r>
          </a:p>
          <a:p>
            <a:pPr marL="171450" indent="-171450">
              <a:buFont typeface="Wingdings" panose="05000000000000000000" pitchFamily="2" charset="2"/>
              <a:buChar char="ü"/>
            </a:pPr>
            <a:r>
              <a:rPr lang="en-US" sz="1000" dirty="0" smtClean="0"/>
              <a:t>Shareable / Executable / Compatible Software</a:t>
            </a:r>
          </a:p>
          <a:p>
            <a:pPr marL="171450" indent="-171450">
              <a:buFont typeface="Wingdings" panose="05000000000000000000" pitchFamily="2" charset="2"/>
              <a:buChar char="ü"/>
            </a:pPr>
            <a:r>
              <a:rPr lang="en-US" sz="1000" dirty="0" smtClean="0"/>
              <a:t>Low risk / Minimal commitment required to sustain activity by a single user.</a:t>
            </a:r>
          </a:p>
          <a:p>
            <a:pPr marL="171450" indent="-171450">
              <a:buFont typeface="Wingdings" panose="05000000000000000000" pitchFamily="2" charset="2"/>
              <a:buChar char="ü"/>
            </a:pPr>
            <a:r>
              <a:rPr lang="en-US" sz="1000" dirty="0" smtClean="0"/>
              <a:t>Monitor Trends in future use cases.</a:t>
            </a:r>
            <a:endParaRPr lang="en-US" sz="1000" dirty="0"/>
          </a:p>
        </p:txBody>
      </p:sp>
    </p:spTree>
    <p:extLst>
      <p:ext uri="{BB962C8B-B14F-4D97-AF65-F5344CB8AC3E}">
        <p14:creationId xmlns:p14="http://schemas.microsoft.com/office/powerpoint/2010/main" val="3413749031"/>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774597" y="3664154"/>
            <a:ext cx="2701599" cy="1615662"/>
          </a:xfrm>
          <a:prstGeom prst="rect">
            <a:avLst/>
          </a:prstGeom>
        </p:spPr>
      </p:pic>
      <p:sp>
        <p:nvSpPr>
          <p:cNvPr id="8" name="Text Box 16"/>
          <p:cNvSpPr txBox="1">
            <a:spLocks noChangeArrowheads="1"/>
          </p:cNvSpPr>
          <p:nvPr/>
        </p:nvSpPr>
        <p:spPr bwMode="auto">
          <a:xfrm>
            <a:off x="1955800" y="101600"/>
            <a:ext cx="703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b="1" dirty="0" smtClean="0">
                <a:solidFill>
                  <a:srgbClr val="0316A1"/>
                </a:solidFill>
                <a:latin typeface="Arial" panose="020B0604020202020204" pitchFamily="34" charset="0"/>
              </a:rPr>
              <a:t>Geometry Feature Extraction Efficiency</a:t>
            </a:r>
            <a:endParaRPr lang="en-US" altLang="en-US" b="1" dirty="0">
              <a:solidFill>
                <a:srgbClr val="0316A1"/>
              </a:solidFill>
              <a:latin typeface="Arial" panose="020B0604020202020204" pitchFamily="34" charset="0"/>
            </a:endParaRPr>
          </a:p>
        </p:txBody>
      </p:sp>
      <p:sp>
        <p:nvSpPr>
          <p:cNvPr id="9" name="Text Box 46"/>
          <p:cNvSpPr txBox="1">
            <a:spLocks noChangeArrowheads="1"/>
          </p:cNvSpPr>
          <p:nvPr/>
        </p:nvSpPr>
        <p:spPr bwMode="auto">
          <a:xfrm>
            <a:off x="3951288" y="609600"/>
            <a:ext cx="5040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200" dirty="0">
                <a:solidFill>
                  <a:schemeClr val="tx2"/>
                </a:solidFill>
                <a:latin typeface="Arial" panose="020B0604020202020204" pitchFamily="34" charset="0"/>
              </a:rPr>
              <a:t>Process owner: </a:t>
            </a:r>
            <a:r>
              <a:rPr lang="en-US" altLang="en-US" sz="1200" dirty="0" smtClean="0">
                <a:solidFill>
                  <a:schemeClr val="tx2"/>
                </a:solidFill>
                <a:latin typeface="Arial" panose="020B0604020202020204" pitchFamily="34" charset="0"/>
              </a:rPr>
              <a:t>Thomas Bahng</a:t>
            </a:r>
            <a:endParaRPr lang="en-US" altLang="en-US" sz="1200" dirty="0">
              <a:solidFill>
                <a:schemeClr val="tx2"/>
              </a:solidFill>
              <a:latin typeface="Arial" panose="020B0604020202020204" pitchFamily="34" charset="0"/>
            </a:endParaRPr>
          </a:p>
        </p:txBody>
      </p:sp>
      <p:sp>
        <p:nvSpPr>
          <p:cNvPr id="10" name="Text Box 76"/>
          <p:cNvSpPr txBox="1">
            <a:spLocks noChangeArrowheads="1"/>
          </p:cNvSpPr>
          <p:nvPr/>
        </p:nvSpPr>
        <p:spPr bwMode="auto">
          <a:xfrm>
            <a:off x="152400" y="152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dirty="0" smtClean="0">
                <a:latin typeface="Stencil" panose="040409050D0802020404" pitchFamily="82" charset="0"/>
              </a:rPr>
              <a:t>MBC 638</a:t>
            </a:r>
            <a:endParaRPr lang="en-US" altLang="en-US" b="1" dirty="0">
              <a:latin typeface="Stencil" panose="040409050D0802020404" pitchFamily="82" charset="0"/>
            </a:endParaRPr>
          </a:p>
        </p:txBody>
      </p:sp>
      <p:sp>
        <p:nvSpPr>
          <p:cNvPr id="22" name="Text Box 76"/>
          <p:cNvSpPr txBox="1">
            <a:spLocks noChangeArrowheads="1"/>
          </p:cNvSpPr>
          <p:nvPr/>
        </p:nvSpPr>
        <p:spPr bwMode="auto">
          <a:xfrm>
            <a:off x="152400" y="518319"/>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dirty="0" smtClean="0">
                <a:latin typeface="Segoe UI" panose="020B0502040204020203" pitchFamily="34" charset="0"/>
                <a:ea typeface="Segoe UI Black" panose="020B0A02040204020203" pitchFamily="34" charset="0"/>
                <a:cs typeface="Segoe UI" panose="020B0502040204020203" pitchFamily="34" charset="0"/>
              </a:rPr>
              <a:t>Analyze</a:t>
            </a:r>
            <a:endParaRPr lang="en-US" altLang="en-US" dirty="0">
              <a:latin typeface="Segoe UI" panose="020B0502040204020203" pitchFamily="34" charset="0"/>
              <a:ea typeface="Segoe UI Black" panose="020B0A02040204020203" pitchFamily="34" charset="0"/>
              <a:cs typeface="Segoe UI" panose="020B0502040204020203" pitchFamily="34" charset="0"/>
            </a:endParaRPr>
          </a:p>
        </p:txBody>
      </p:sp>
      <p:sp>
        <p:nvSpPr>
          <p:cNvPr id="17" name="TextBox 16"/>
          <p:cNvSpPr txBox="1"/>
          <p:nvPr/>
        </p:nvSpPr>
        <p:spPr>
          <a:xfrm>
            <a:off x="281052" y="1288667"/>
            <a:ext cx="2210862" cy="338554"/>
          </a:xfrm>
          <a:prstGeom prst="rect">
            <a:avLst/>
          </a:prstGeom>
          <a:noFill/>
        </p:spPr>
        <p:txBody>
          <a:bodyPr wrap="none" rtlCol="0">
            <a:spAutoFit/>
          </a:bodyPr>
          <a:lstStyle/>
          <a:p>
            <a:r>
              <a:rPr lang="en-US" sz="1600" dirty="0" smtClean="0"/>
              <a:t>Regression Continued</a:t>
            </a:r>
          </a:p>
        </p:txBody>
      </p:sp>
      <p:sp>
        <p:nvSpPr>
          <p:cNvPr id="18" name="Rectangle 17"/>
          <p:cNvSpPr/>
          <p:nvPr/>
        </p:nvSpPr>
        <p:spPr>
          <a:xfrm>
            <a:off x="281053" y="1700921"/>
            <a:ext cx="3670236" cy="600164"/>
          </a:xfrm>
          <a:prstGeom prst="rect">
            <a:avLst/>
          </a:prstGeom>
        </p:spPr>
        <p:txBody>
          <a:bodyPr wrap="square">
            <a:spAutoFit/>
          </a:bodyPr>
          <a:lstStyle/>
          <a:p>
            <a:r>
              <a:rPr lang="en-US" sz="1100" b="1" u="sng" dirty="0" smtClean="0"/>
              <a:t>“Touch-Time" </a:t>
            </a:r>
            <a:r>
              <a:rPr lang="en-US" sz="1100" b="1" u="sng" dirty="0"/>
              <a:t>~ Predictor Variables</a:t>
            </a:r>
          </a:p>
          <a:p>
            <a:r>
              <a:rPr lang="en-US" sz="1100" dirty="0"/>
              <a:t>After only 1 iteration the model already appears quite useful and informative, despite its complexity.</a:t>
            </a:r>
          </a:p>
        </p:txBody>
      </p:sp>
      <p:sp>
        <p:nvSpPr>
          <p:cNvPr id="7" name="Rectangle 6"/>
          <p:cNvSpPr/>
          <p:nvPr/>
        </p:nvSpPr>
        <p:spPr>
          <a:xfrm>
            <a:off x="4030493" y="1700921"/>
            <a:ext cx="4572000" cy="1954381"/>
          </a:xfrm>
          <a:prstGeom prst="rect">
            <a:avLst/>
          </a:prstGeom>
        </p:spPr>
        <p:txBody>
          <a:bodyPr>
            <a:spAutoFit/>
          </a:bodyPr>
          <a:lstStyle/>
          <a:p>
            <a:r>
              <a:rPr lang="en-US" sz="1100" dirty="0"/>
              <a:t>Variables of interest are those with the greatest effect size. </a:t>
            </a:r>
            <a:r>
              <a:rPr lang="en-US" sz="1100" b="1" dirty="0"/>
              <a:t>Total Number of Reports</a:t>
            </a:r>
            <a:r>
              <a:rPr lang="en-US" sz="1100" dirty="0"/>
              <a:t> generated has a very strong negative effect on Touch-Time. This was contradictory to expectations because each report requires a certain amount of touch-time to generate. This could be due to other confounding variables or perhaps measurement error on the part of the time-studies conducted and extrapolation based on limited information. The aim of the process improvement is to reduce the Touch-Time thereby increasing Throughput Efficiency. </a:t>
            </a:r>
            <a:r>
              <a:rPr lang="en-US" sz="1100" b="1" dirty="0"/>
              <a:t>Perhaps if we looked at this effect as </a:t>
            </a:r>
            <a:r>
              <a:rPr lang="en-US" sz="1100" b="1" dirty="0" smtClean="0"/>
              <a:t>an "capability to </a:t>
            </a:r>
            <a:r>
              <a:rPr lang="en-US" sz="1100" b="1" dirty="0"/>
              <a:t>generate more reports", such as through automation, then this could be seen as a huge opportunity for improvement on lowering Touch-Time.</a:t>
            </a:r>
            <a:endParaRPr lang="en-US" sz="1100" dirty="0"/>
          </a:p>
        </p:txBody>
      </p:sp>
      <p:pic>
        <p:nvPicPr>
          <p:cNvPr id="2" name="Picture 1"/>
          <p:cNvPicPr>
            <a:picLocks noChangeAspect="1"/>
          </p:cNvPicPr>
          <p:nvPr/>
        </p:nvPicPr>
        <p:blipFill>
          <a:blip r:embed="rId3"/>
          <a:stretch>
            <a:fillRect/>
          </a:stretch>
        </p:blipFill>
        <p:spPr>
          <a:xfrm>
            <a:off x="281052" y="2301085"/>
            <a:ext cx="3414341" cy="2810389"/>
          </a:xfrm>
          <a:prstGeom prst="rect">
            <a:avLst/>
          </a:prstGeom>
        </p:spPr>
      </p:pic>
      <p:pic>
        <p:nvPicPr>
          <p:cNvPr id="5" name="Picture 4"/>
          <p:cNvPicPr>
            <a:picLocks noChangeAspect="1"/>
          </p:cNvPicPr>
          <p:nvPr/>
        </p:nvPicPr>
        <p:blipFill>
          <a:blip r:embed="rId4"/>
          <a:stretch>
            <a:fillRect/>
          </a:stretch>
        </p:blipFill>
        <p:spPr>
          <a:xfrm>
            <a:off x="6346920" y="3664154"/>
            <a:ext cx="2701599" cy="1615662"/>
          </a:xfrm>
          <a:prstGeom prst="rect">
            <a:avLst/>
          </a:prstGeom>
        </p:spPr>
      </p:pic>
      <p:sp>
        <p:nvSpPr>
          <p:cNvPr id="12" name="Rectangle 11"/>
          <p:cNvSpPr/>
          <p:nvPr/>
        </p:nvSpPr>
        <p:spPr>
          <a:xfrm>
            <a:off x="223735" y="3925373"/>
            <a:ext cx="992221" cy="11209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84319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6"/>
          <p:cNvSpPr txBox="1">
            <a:spLocks noChangeArrowheads="1"/>
          </p:cNvSpPr>
          <p:nvPr/>
        </p:nvSpPr>
        <p:spPr bwMode="auto">
          <a:xfrm>
            <a:off x="1955800" y="101600"/>
            <a:ext cx="703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b="1" dirty="0" smtClean="0">
                <a:solidFill>
                  <a:srgbClr val="0316A1"/>
                </a:solidFill>
                <a:latin typeface="Arial" panose="020B0604020202020204" pitchFamily="34" charset="0"/>
              </a:rPr>
              <a:t>Geometry Feature Extraction Efficiency</a:t>
            </a:r>
            <a:endParaRPr lang="en-US" altLang="en-US" b="1" dirty="0">
              <a:solidFill>
                <a:srgbClr val="0316A1"/>
              </a:solidFill>
              <a:latin typeface="Arial" panose="020B0604020202020204" pitchFamily="34" charset="0"/>
            </a:endParaRPr>
          </a:p>
        </p:txBody>
      </p:sp>
      <p:sp>
        <p:nvSpPr>
          <p:cNvPr id="9" name="Text Box 46"/>
          <p:cNvSpPr txBox="1">
            <a:spLocks noChangeArrowheads="1"/>
          </p:cNvSpPr>
          <p:nvPr/>
        </p:nvSpPr>
        <p:spPr bwMode="auto">
          <a:xfrm>
            <a:off x="3951288" y="609600"/>
            <a:ext cx="5040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200" dirty="0">
                <a:solidFill>
                  <a:schemeClr val="tx2"/>
                </a:solidFill>
                <a:latin typeface="Arial" panose="020B0604020202020204" pitchFamily="34" charset="0"/>
              </a:rPr>
              <a:t>Process owner: </a:t>
            </a:r>
            <a:r>
              <a:rPr lang="en-US" altLang="en-US" sz="1200" dirty="0" smtClean="0">
                <a:solidFill>
                  <a:schemeClr val="tx2"/>
                </a:solidFill>
                <a:latin typeface="Arial" panose="020B0604020202020204" pitchFamily="34" charset="0"/>
              </a:rPr>
              <a:t>Thomas Bahng</a:t>
            </a:r>
            <a:endParaRPr lang="en-US" altLang="en-US" sz="1200" dirty="0">
              <a:solidFill>
                <a:schemeClr val="tx2"/>
              </a:solidFill>
              <a:latin typeface="Arial" panose="020B0604020202020204" pitchFamily="34" charset="0"/>
            </a:endParaRPr>
          </a:p>
        </p:txBody>
      </p:sp>
      <p:sp>
        <p:nvSpPr>
          <p:cNvPr id="10" name="Text Box 76"/>
          <p:cNvSpPr txBox="1">
            <a:spLocks noChangeArrowheads="1"/>
          </p:cNvSpPr>
          <p:nvPr/>
        </p:nvSpPr>
        <p:spPr bwMode="auto">
          <a:xfrm>
            <a:off x="152400" y="152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dirty="0" smtClean="0">
                <a:latin typeface="Stencil" panose="040409050D0802020404" pitchFamily="82" charset="0"/>
              </a:rPr>
              <a:t>MBC 638</a:t>
            </a:r>
            <a:endParaRPr lang="en-US" altLang="en-US" b="1" dirty="0">
              <a:latin typeface="Stencil" panose="040409050D0802020404" pitchFamily="82" charset="0"/>
            </a:endParaRPr>
          </a:p>
        </p:txBody>
      </p:sp>
      <p:sp>
        <p:nvSpPr>
          <p:cNvPr id="22" name="Text Box 76"/>
          <p:cNvSpPr txBox="1">
            <a:spLocks noChangeArrowheads="1"/>
          </p:cNvSpPr>
          <p:nvPr/>
        </p:nvSpPr>
        <p:spPr bwMode="auto">
          <a:xfrm>
            <a:off x="152400" y="518319"/>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dirty="0" smtClean="0">
                <a:latin typeface="Segoe UI" panose="020B0502040204020203" pitchFamily="34" charset="0"/>
                <a:ea typeface="Segoe UI Black" panose="020B0A02040204020203" pitchFamily="34" charset="0"/>
                <a:cs typeface="Segoe UI" panose="020B0502040204020203" pitchFamily="34" charset="0"/>
              </a:rPr>
              <a:t>Analyze</a:t>
            </a:r>
            <a:endParaRPr lang="en-US" altLang="en-US" dirty="0">
              <a:latin typeface="Segoe UI" panose="020B0502040204020203" pitchFamily="34" charset="0"/>
              <a:ea typeface="Segoe UI Black" panose="020B0A02040204020203" pitchFamily="34" charset="0"/>
              <a:cs typeface="Segoe UI" panose="020B0502040204020203" pitchFamily="34" charset="0"/>
            </a:endParaRPr>
          </a:p>
        </p:txBody>
      </p:sp>
      <p:sp>
        <p:nvSpPr>
          <p:cNvPr id="14" name="TextBox 13"/>
          <p:cNvSpPr txBox="1"/>
          <p:nvPr/>
        </p:nvSpPr>
        <p:spPr>
          <a:xfrm>
            <a:off x="281052" y="1664801"/>
            <a:ext cx="4252432" cy="3647152"/>
          </a:xfrm>
          <a:prstGeom prst="rect">
            <a:avLst/>
          </a:prstGeom>
          <a:noFill/>
        </p:spPr>
        <p:txBody>
          <a:bodyPr wrap="square" rtlCol="0">
            <a:spAutoFit/>
          </a:bodyPr>
          <a:lstStyle/>
          <a:p>
            <a:r>
              <a:rPr lang="en-US" sz="1100" b="1" u="sng" dirty="0" smtClean="0"/>
              <a:t>Chi-Squared Test for Independence</a:t>
            </a:r>
          </a:p>
          <a:p>
            <a:r>
              <a:rPr lang="en-US" sz="1100" dirty="0" smtClean="0"/>
              <a:t>Is there a relationship between batch size and system processing time?</a:t>
            </a:r>
          </a:p>
          <a:p>
            <a:endParaRPr lang="en-US" sz="1100" dirty="0"/>
          </a:p>
          <a:p>
            <a:r>
              <a:rPr lang="en-US" sz="1100" dirty="0" smtClean="0"/>
              <a:t>Observed and Expected </a:t>
            </a:r>
            <a:r>
              <a:rPr lang="en-US" sz="1100" dirty="0"/>
              <a:t>two-way </a:t>
            </a:r>
            <a:r>
              <a:rPr lang="en-US" sz="1100" dirty="0" smtClean="0"/>
              <a:t>tables</a:t>
            </a:r>
          </a:p>
          <a:p>
            <a:r>
              <a:rPr lang="en-US" sz="1100" dirty="0" smtClean="0"/>
              <a:t>batch size (i.e. 0-400 models | 400+ models) </a:t>
            </a:r>
            <a:r>
              <a:rPr lang="en-US" sz="1100" dirty="0"/>
              <a:t>in rows and system processing </a:t>
            </a:r>
            <a:r>
              <a:rPr lang="en-US" sz="1100" dirty="0" smtClean="0"/>
              <a:t>time (i.e. 0-60 minutes | 60+ minutes) across </a:t>
            </a:r>
            <a:r>
              <a:rPr lang="en-US" sz="1100" dirty="0"/>
              <a:t>columns</a:t>
            </a:r>
            <a:r>
              <a:rPr lang="en-US" sz="1100" dirty="0" smtClean="0"/>
              <a:t>.</a:t>
            </a:r>
          </a:p>
          <a:p>
            <a:endParaRPr lang="en-US" sz="1100" dirty="0"/>
          </a:p>
          <a:p>
            <a:endParaRPr lang="en-US" sz="1100" dirty="0" smtClean="0"/>
          </a:p>
          <a:p>
            <a:endParaRPr lang="en-US" sz="1100" dirty="0"/>
          </a:p>
          <a:p>
            <a:endParaRPr lang="en-US" sz="1100" dirty="0" smtClean="0"/>
          </a:p>
          <a:p>
            <a:endParaRPr lang="en-US" sz="1100" dirty="0"/>
          </a:p>
          <a:p>
            <a:endParaRPr lang="en-US" sz="1100" dirty="0" smtClean="0"/>
          </a:p>
          <a:p>
            <a:endParaRPr lang="en-US" sz="1100" dirty="0"/>
          </a:p>
          <a:p>
            <a:endParaRPr lang="en-US" sz="1100" dirty="0" smtClean="0"/>
          </a:p>
          <a:p>
            <a:r>
              <a:rPr lang="en-US" sz="1100" dirty="0"/>
              <a:t>Hypothesis</a:t>
            </a:r>
          </a:p>
          <a:p>
            <a:r>
              <a:rPr lang="en-US" sz="1100" dirty="0"/>
              <a:t>H</a:t>
            </a:r>
            <a:r>
              <a:rPr lang="en-US" sz="1100" baseline="-25000" dirty="0"/>
              <a:t>0</a:t>
            </a:r>
            <a:r>
              <a:rPr lang="en-US" sz="1100" dirty="0"/>
              <a:t>: Batch Size and System Processing Time are independent </a:t>
            </a:r>
            <a:endParaRPr lang="en-US" sz="1100" dirty="0" smtClean="0"/>
          </a:p>
          <a:p>
            <a:r>
              <a:rPr lang="en-US" sz="1100" dirty="0" smtClean="0"/>
              <a:t>H</a:t>
            </a:r>
            <a:r>
              <a:rPr lang="en-US" sz="1100" baseline="-25000" dirty="0" smtClean="0"/>
              <a:t>a</a:t>
            </a:r>
            <a:r>
              <a:rPr lang="en-US" sz="1100" dirty="0"/>
              <a:t>: Batch Size and System Processing Time are not independent</a:t>
            </a:r>
          </a:p>
          <a:p>
            <a:r>
              <a:rPr lang="en-US" sz="1100" dirty="0"/>
              <a:t>Conclusion: Reject the null hypothesis because the two variables are not independent.</a:t>
            </a:r>
          </a:p>
          <a:p>
            <a:endParaRPr lang="en-US" sz="1100" dirty="0"/>
          </a:p>
        </p:txBody>
      </p:sp>
      <p:pic>
        <p:nvPicPr>
          <p:cNvPr id="13" name="Picture 12"/>
          <p:cNvPicPr>
            <a:picLocks noChangeAspect="1"/>
          </p:cNvPicPr>
          <p:nvPr/>
        </p:nvPicPr>
        <p:blipFill>
          <a:blip r:embed="rId2"/>
          <a:stretch>
            <a:fillRect/>
          </a:stretch>
        </p:blipFill>
        <p:spPr>
          <a:xfrm>
            <a:off x="361453" y="3545186"/>
            <a:ext cx="3996266" cy="533449"/>
          </a:xfrm>
          <a:prstGeom prst="rect">
            <a:avLst/>
          </a:prstGeom>
        </p:spPr>
      </p:pic>
      <p:pic>
        <p:nvPicPr>
          <p:cNvPr id="15" name="Picture 14"/>
          <p:cNvPicPr>
            <a:picLocks noChangeAspect="1"/>
          </p:cNvPicPr>
          <p:nvPr/>
        </p:nvPicPr>
        <p:blipFill>
          <a:blip r:embed="rId3"/>
          <a:stretch>
            <a:fillRect/>
          </a:stretch>
        </p:blipFill>
        <p:spPr>
          <a:xfrm>
            <a:off x="361452" y="2978103"/>
            <a:ext cx="1064999" cy="423769"/>
          </a:xfrm>
          <a:prstGeom prst="rect">
            <a:avLst/>
          </a:prstGeom>
        </p:spPr>
      </p:pic>
      <p:pic>
        <p:nvPicPr>
          <p:cNvPr id="16" name="Picture 15"/>
          <p:cNvPicPr>
            <a:picLocks noChangeAspect="1"/>
          </p:cNvPicPr>
          <p:nvPr/>
        </p:nvPicPr>
        <p:blipFill>
          <a:blip r:embed="rId4"/>
          <a:stretch>
            <a:fillRect/>
          </a:stretch>
        </p:blipFill>
        <p:spPr>
          <a:xfrm>
            <a:off x="1784565" y="2978104"/>
            <a:ext cx="1905188" cy="418788"/>
          </a:xfrm>
          <a:prstGeom prst="rect">
            <a:avLst/>
          </a:prstGeom>
        </p:spPr>
      </p:pic>
      <p:sp>
        <p:nvSpPr>
          <p:cNvPr id="20" name="TextBox 19"/>
          <p:cNvSpPr txBox="1"/>
          <p:nvPr/>
        </p:nvSpPr>
        <p:spPr>
          <a:xfrm>
            <a:off x="281052" y="5253766"/>
            <a:ext cx="7611287" cy="1107996"/>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t>A significantly positive relationship exists between system processing times, the number of models, and their sizes.</a:t>
            </a:r>
          </a:p>
          <a:p>
            <a:pPr marL="171450" indent="-171450">
              <a:buFont typeface="Arial" panose="020B0604020202020204" pitchFamily="34" charset="0"/>
              <a:buChar char="•"/>
            </a:pPr>
            <a:r>
              <a:rPr lang="en-US" sz="1100" dirty="0" smtClean="0"/>
              <a:t>Touch-time also correlates positively with the same variables that put strain on the system.</a:t>
            </a:r>
          </a:p>
          <a:p>
            <a:pPr marL="171450" indent="-171450">
              <a:buFont typeface="Arial" panose="020B0604020202020204" pitchFamily="34" charset="0"/>
              <a:buChar char="•"/>
            </a:pPr>
            <a:r>
              <a:rPr lang="en-US" sz="1100" dirty="0" smtClean="0"/>
              <a:t>System performance is prone to some wide variations (outliers) given factors outside the measurements of the process.</a:t>
            </a:r>
          </a:p>
          <a:p>
            <a:pPr marL="171450" indent="-171450">
              <a:buFont typeface="Arial" panose="020B0604020202020204" pitchFamily="34" charset="0"/>
              <a:buChar char="•"/>
            </a:pPr>
            <a:r>
              <a:rPr lang="en-US" sz="1100" dirty="0" smtClean="0"/>
              <a:t>Although daily throughput increases as you process more models, the rate at which it generates useful data (i.e. throughput rate) decreases as the size and number of models increase, which may require rework in the future.</a:t>
            </a:r>
            <a:endParaRPr lang="en-US" sz="1100" dirty="0"/>
          </a:p>
        </p:txBody>
      </p:sp>
      <p:sp>
        <p:nvSpPr>
          <p:cNvPr id="21" name="TextBox 20"/>
          <p:cNvSpPr txBox="1"/>
          <p:nvPr/>
        </p:nvSpPr>
        <p:spPr>
          <a:xfrm>
            <a:off x="281052" y="1197877"/>
            <a:ext cx="4190571" cy="338554"/>
          </a:xfrm>
          <a:prstGeom prst="rect">
            <a:avLst/>
          </a:prstGeom>
          <a:noFill/>
        </p:spPr>
        <p:txBody>
          <a:bodyPr wrap="none" rtlCol="0">
            <a:spAutoFit/>
          </a:bodyPr>
          <a:lstStyle/>
          <a:p>
            <a:r>
              <a:rPr lang="en-US" sz="1600" dirty="0" smtClean="0"/>
              <a:t>Understanding the System (software) Inputs</a:t>
            </a:r>
          </a:p>
        </p:txBody>
      </p:sp>
      <p:sp>
        <p:nvSpPr>
          <p:cNvPr id="23" name="TextBox 22"/>
          <p:cNvSpPr txBox="1"/>
          <p:nvPr/>
        </p:nvSpPr>
        <p:spPr>
          <a:xfrm>
            <a:off x="4657205" y="1672616"/>
            <a:ext cx="4252432" cy="261610"/>
          </a:xfrm>
          <a:prstGeom prst="rect">
            <a:avLst/>
          </a:prstGeom>
          <a:noFill/>
        </p:spPr>
        <p:txBody>
          <a:bodyPr wrap="square" rtlCol="0">
            <a:spAutoFit/>
          </a:bodyPr>
          <a:lstStyle/>
          <a:p>
            <a:r>
              <a:rPr lang="en-US" sz="1100" b="1" u="sng" dirty="0" smtClean="0"/>
              <a:t>Scatterplots</a:t>
            </a:r>
            <a:endParaRPr lang="en-US" sz="1100" dirty="0"/>
          </a:p>
        </p:txBody>
      </p:sp>
      <p:pic>
        <p:nvPicPr>
          <p:cNvPr id="5" name="Picture 4"/>
          <p:cNvPicPr>
            <a:picLocks noChangeAspect="1"/>
          </p:cNvPicPr>
          <p:nvPr/>
        </p:nvPicPr>
        <p:blipFill>
          <a:blip r:embed="rId5"/>
          <a:stretch>
            <a:fillRect/>
          </a:stretch>
        </p:blipFill>
        <p:spPr>
          <a:xfrm>
            <a:off x="4480512" y="1934226"/>
            <a:ext cx="2265683" cy="1362635"/>
          </a:xfrm>
          <a:prstGeom prst="rect">
            <a:avLst/>
          </a:prstGeom>
        </p:spPr>
      </p:pic>
      <p:pic>
        <p:nvPicPr>
          <p:cNvPr id="6" name="Picture 5"/>
          <p:cNvPicPr>
            <a:picLocks noChangeAspect="1"/>
          </p:cNvPicPr>
          <p:nvPr/>
        </p:nvPicPr>
        <p:blipFill>
          <a:blip r:embed="rId6"/>
          <a:stretch>
            <a:fillRect/>
          </a:stretch>
        </p:blipFill>
        <p:spPr>
          <a:xfrm>
            <a:off x="6825179" y="1934047"/>
            <a:ext cx="2208179" cy="1334873"/>
          </a:xfrm>
          <a:prstGeom prst="rect">
            <a:avLst/>
          </a:prstGeom>
        </p:spPr>
      </p:pic>
      <p:pic>
        <p:nvPicPr>
          <p:cNvPr id="7" name="Picture 6"/>
          <p:cNvPicPr>
            <a:picLocks noChangeAspect="1"/>
          </p:cNvPicPr>
          <p:nvPr/>
        </p:nvPicPr>
        <p:blipFill>
          <a:blip r:embed="rId7"/>
          <a:stretch>
            <a:fillRect/>
          </a:stretch>
        </p:blipFill>
        <p:spPr>
          <a:xfrm>
            <a:off x="4491144" y="3302994"/>
            <a:ext cx="2260095" cy="1359797"/>
          </a:xfrm>
          <a:prstGeom prst="rect">
            <a:avLst/>
          </a:prstGeom>
        </p:spPr>
      </p:pic>
      <p:pic>
        <p:nvPicPr>
          <p:cNvPr id="11" name="Picture 10"/>
          <p:cNvPicPr>
            <a:picLocks noChangeAspect="1"/>
          </p:cNvPicPr>
          <p:nvPr/>
        </p:nvPicPr>
        <p:blipFill>
          <a:blip r:embed="rId8"/>
          <a:stretch>
            <a:fillRect/>
          </a:stretch>
        </p:blipFill>
        <p:spPr>
          <a:xfrm>
            <a:off x="6746163" y="3268920"/>
            <a:ext cx="2313881" cy="1393871"/>
          </a:xfrm>
          <a:prstGeom prst="rect">
            <a:avLst/>
          </a:prstGeom>
        </p:spPr>
      </p:pic>
    </p:spTree>
    <p:extLst>
      <p:ext uri="{BB962C8B-B14F-4D97-AF65-F5344CB8AC3E}">
        <p14:creationId xmlns:p14="http://schemas.microsoft.com/office/powerpoint/2010/main" val="1102847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6"/>
          <p:cNvSpPr txBox="1">
            <a:spLocks noChangeArrowheads="1"/>
          </p:cNvSpPr>
          <p:nvPr/>
        </p:nvSpPr>
        <p:spPr bwMode="auto">
          <a:xfrm>
            <a:off x="1955800" y="101600"/>
            <a:ext cx="703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b="1" dirty="0" smtClean="0">
                <a:solidFill>
                  <a:srgbClr val="0316A1"/>
                </a:solidFill>
                <a:latin typeface="Arial" panose="020B0604020202020204" pitchFamily="34" charset="0"/>
              </a:rPr>
              <a:t>Geometry Feature Extraction Efficiency</a:t>
            </a:r>
            <a:endParaRPr lang="en-US" altLang="en-US" b="1" dirty="0">
              <a:solidFill>
                <a:srgbClr val="0316A1"/>
              </a:solidFill>
              <a:latin typeface="Arial" panose="020B0604020202020204" pitchFamily="34" charset="0"/>
            </a:endParaRPr>
          </a:p>
        </p:txBody>
      </p:sp>
      <p:sp>
        <p:nvSpPr>
          <p:cNvPr id="9" name="Text Box 46"/>
          <p:cNvSpPr txBox="1">
            <a:spLocks noChangeArrowheads="1"/>
          </p:cNvSpPr>
          <p:nvPr/>
        </p:nvSpPr>
        <p:spPr bwMode="auto">
          <a:xfrm>
            <a:off x="3951288" y="609600"/>
            <a:ext cx="5040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200" dirty="0">
                <a:solidFill>
                  <a:schemeClr val="tx2"/>
                </a:solidFill>
                <a:latin typeface="Arial" panose="020B0604020202020204" pitchFamily="34" charset="0"/>
              </a:rPr>
              <a:t>Process owner: </a:t>
            </a:r>
            <a:r>
              <a:rPr lang="en-US" altLang="en-US" sz="1200" dirty="0" smtClean="0">
                <a:solidFill>
                  <a:schemeClr val="tx2"/>
                </a:solidFill>
                <a:latin typeface="Arial" panose="020B0604020202020204" pitchFamily="34" charset="0"/>
              </a:rPr>
              <a:t>Thomas Bahng</a:t>
            </a:r>
            <a:endParaRPr lang="en-US" altLang="en-US" sz="1200" dirty="0">
              <a:solidFill>
                <a:schemeClr val="tx2"/>
              </a:solidFill>
              <a:latin typeface="Arial" panose="020B0604020202020204" pitchFamily="34" charset="0"/>
            </a:endParaRPr>
          </a:p>
        </p:txBody>
      </p:sp>
      <p:sp>
        <p:nvSpPr>
          <p:cNvPr id="10" name="Text Box 76"/>
          <p:cNvSpPr txBox="1">
            <a:spLocks noChangeArrowheads="1"/>
          </p:cNvSpPr>
          <p:nvPr/>
        </p:nvSpPr>
        <p:spPr bwMode="auto">
          <a:xfrm>
            <a:off x="152400" y="152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dirty="0" smtClean="0">
                <a:latin typeface="Stencil" panose="040409050D0802020404" pitchFamily="82" charset="0"/>
              </a:rPr>
              <a:t>MBC 638</a:t>
            </a:r>
            <a:endParaRPr lang="en-US" altLang="en-US" b="1" dirty="0">
              <a:latin typeface="Stencil" panose="040409050D0802020404" pitchFamily="82" charset="0"/>
            </a:endParaRPr>
          </a:p>
        </p:txBody>
      </p:sp>
      <p:sp>
        <p:nvSpPr>
          <p:cNvPr id="22" name="Text Box 76"/>
          <p:cNvSpPr txBox="1">
            <a:spLocks noChangeArrowheads="1"/>
          </p:cNvSpPr>
          <p:nvPr/>
        </p:nvSpPr>
        <p:spPr bwMode="auto">
          <a:xfrm>
            <a:off x="152400" y="518319"/>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dirty="0" smtClean="0">
                <a:latin typeface="Segoe UI" panose="020B0502040204020203" pitchFamily="34" charset="0"/>
                <a:ea typeface="Segoe UI Black" panose="020B0A02040204020203" pitchFamily="34" charset="0"/>
                <a:cs typeface="Segoe UI" panose="020B0502040204020203" pitchFamily="34" charset="0"/>
              </a:rPr>
              <a:t>Analyze</a:t>
            </a:r>
            <a:endParaRPr lang="en-US" altLang="en-US" dirty="0">
              <a:latin typeface="Segoe UI" panose="020B0502040204020203" pitchFamily="34" charset="0"/>
              <a:ea typeface="Segoe UI Black" panose="020B0A02040204020203" pitchFamily="34" charset="0"/>
              <a:cs typeface="Segoe UI" panose="020B0502040204020203" pitchFamily="34" charset="0"/>
            </a:endParaRPr>
          </a:p>
        </p:txBody>
      </p:sp>
      <p:sp>
        <p:nvSpPr>
          <p:cNvPr id="11" name="TextBox 10"/>
          <p:cNvSpPr txBox="1"/>
          <p:nvPr/>
        </p:nvSpPr>
        <p:spPr>
          <a:xfrm>
            <a:off x="685800" y="1006812"/>
            <a:ext cx="7290881" cy="338554"/>
          </a:xfrm>
          <a:prstGeom prst="rect">
            <a:avLst/>
          </a:prstGeom>
          <a:noFill/>
        </p:spPr>
        <p:txBody>
          <a:bodyPr wrap="square" rtlCol="0">
            <a:spAutoFit/>
          </a:bodyPr>
          <a:lstStyle/>
          <a:p>
            <a:pPr algn="ctr"/>
            <a:r>
              <a:rPr lang="en-US" sz="1600" dirty="0" smtClean="0"/>
              <a:t>Confidence Intervals of the True Means for the Baseline Process</a:t>
            </a:r>
            <a:endParaRPr lang="en-US" sz="1600" dirty="0"/>
          </a:p>
        </p:txBody>
      </p:sp>
      <p:graphicFrame>
        <p:nvGraphicFramePr>
          <p:cNvPr id="16" name="Table 15"/>
          <p:cNvGraphicFramePr>
            <a:graphicFrameLocks noGrp="1"/>
          </p:cNvGraphicFramePr>
          <p:nvPr>
            <p:extLst>
              <p:ext uri="{D42A27DB-BD31-4B8C-83A1-F6EECF244321}">
                <p14:modId xmlns:p14="http://schemas.microsoft.com/office/powerpoint/2010/main" val="3148339640"/>
              </p:ext>
            </p:extLst>
          </p:nvPr>
        </p:nvGraphicFramePr>
        <p:xfrm>
          <a:off x="152400" y="1419066"/>
          <a:ext cx="2768600" cy="2171700"/>
        </p:xfrm>
        <a:graphic>
          <a:graphicData uri="http://schemas.openxmlformats.org/drawingml/2006/table">
            <a:tbl>
              <a:tblPr/>
              <a:tblGrid>
                <a:gridCol w="1622972"/>
                <a:gridCol w="1145628"/>
              </a:tblGrid>
              <a:tr h="327660">
                <a:tc gridSpan="2">
                  <a:txBody>
                    <a:bodyPr/>
                    <a:lstStyle/>
                    <a:p>
                      <a:pPr algn="ctr" fontAlgn="ctr"/>
                      <a:r>
                        <a:rPr lang="en-US" sz="1100" b="1" i="0" u="none" strike="noStrike" dirty="0">
                          <a:solidFill>
                            <a:srgbClr val="FFFFFF"/>
                          </a:solidFill>
                          <a:effectLst/>
                          <a:latin typeface="Calibri" panose="020F0502020204030204" pitchFamily="34" charset="0"/>
                        </a:rPr>
                        <a:t>Average daily throughput with 95% confidence is between 3980.01 and 7278.27 models</a:t>
                      </a:r>
                    </a:p>
                  </a:txBody>
                  <a:tcPr marL="7620" marR="7620" marT="7620" marB="0" anchor="ctr">
                    <a:lnL>
                      <a:noFill/>
                    </a:lnL>
                    <a:lnR>
                      <a:noFill/>
                    </a:lnR>
                    <a:lnT>
                      <a:noFill/>
                    </a:lnT>
                    <a:lnB w="6350" cap="flat" cmpd="sng" algn="ctr">
                      <a:solidFill>
                        <a:srgbClr val="8EA9DB"/>
                      </a:solidFill>
                      <a:prstDash val="solid"/>
                      <a:round/>
                      <a:headEnd type="none" w="med" len="med"/>
                      <a:tailEnd type="none" w="med" len="med"/>
                    </a:lnB>
                    <a:solidFill>
                      <a:srgbClr val="ED7D31"/>
                    </a:solidFill>
                  </a:tcPr>
                </a:tc>
                <a:tc hMerge="1">
                  <a:txBody>
                    <a:bodyPr/>
                    <a:lstStyle/>
                    <a:p>
                      <a:endParaRPr lang="en-US"/>
                    </a:p>
                  </a:txBody>
                  <a:tcPr/>
                </a:tc>
              </a:tr>
              <a:tr h="182880">
                <a:tc>
                  <a:txBody>
                    <a:bodyPr/>
                    <a:lstStyle/>
                    <a:p>
                      <a:pPr algn="l" fontAlgn="b"/>
                      <a:r>
                        <a:rPr lang="en-US" sz="1100" b="1" i="0" u="none" strike="noStrike">
                          <a:solidFill>
                            <a:srgbClr val="FFFFFF"/>
                          </a:solidFill>
                          <a:effectLst/>
                          <a:latin typeface="Calibri" panose="020F0502020204030204" pitchFamily="34" charset="0"/>
                        </a:rPr>
                        <a:t>Variable</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Calibri" panose="020F0502020204030204" pitchFamily="34" charset="0"/>
                        </a:rPr>
                        <a:t>Value</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r>
              <a:tr h="182880">
                <a:tc>
                  <a:txBody>
                    <a:bodyPr/>
                    <a:lstStyle/>
                    <a:p>
                      <a:pPr algn="l" fontAlgn="b"/>
                      <a:r>
                        <a:rPr lang="en-US" sz="1100" b="0" i="0" u="none" strike="noStrike">
                          <a:solidFill>
                            <a:srgbClr val="000000"/>
                          </a:solidFill>
                          <a:effectLst/>
                          <a:latin typeface="Calibri" panose="020F0502020204030204" pitchFamily="34" charset="0"/>
                        </a:rPr>
                        <a:t>Level of significance (alpha)</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0.05</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r h="182880">
                <a:tc>
                  <a:txBody>
                    <a:bodyPr/>
                    <a:lstStyle/>
                    <a:p>
                      <a:pPr algn="l" fontAlgn="b"/>
                      <a:r>
                        <a:rPr lang="en-US" sz="1100" b="0" i="0" u="none" strike="noStrike">
                          <a:solidFill>
                            <a:srgbClr val="000000"/>
                          </a:solidFill>
                          <a:effectLst/>
                          <a:latin typeface="Calibri" panose="020F0502020204030204" pitchFamily="34" charset="0"/>
                        </a:rPr>
                        <a:t>t-value</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2.08</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r>
              <a:tr h="182880">
                <a:tc>
                  <a:txBody>
                    <a:bodyPr/>
                    <a:lstStyle/>
                    <a:p>
                      <a:pPr algn="l" fontAlgn="b"/>
                      <a:r>
                        <a:rPr lang="en-US" sz="1100" b="0" i="0" u="none" strike="noStrike">
                          <a:solidFill>
                            <a:srgbClr val="000000"/>
                          </a:solidFill>
                          <a:effectLst/>
                          <a:latin typeface="Calibri" panose="020F0502020204030204" pitchFamily="34" charset="0"/>
                        </a:rPr>
                        <a:t>Degrees of freedom</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21</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r h="182880">
                <a:tc>
                  <a:txBody>
                    <a:bodyPr/>
                    <a:lstStyle/>
                    <a:p>
                      <a:pPr algn="l" fontAlgn="b"/>
                      <a:r>
                        <a:rPr lang="en-US" sz="1100" b="0" i="0" u="none" strike="noStrike">
                          <a:solidFill>
                            <a:srgbClr val="000000"/>
                          </a:solidFill>
                          <a:effectLst/>
                          <a:latin typeface="Calibri" panose="020F0502020204030204" pitchFamily="34" charset="0"/>
                        </a:rPr>
                        <a:t>Sample Size</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22</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r>
              <a:tr h="182880">
                <a:tc>
                  <a:txBody>
                    <a:bodyPr/>
                    <a:lstStyle/>
                    <a:p>
                      <a:pPr algn="l" fontAlgn="b"/>
                      <a:r>
                        <a:rPr lang="en-US" sz="1100" b="0" i="0" u="none" strike="noStrike">
                          <a:solidFill>
                            <a:srgbClr val="000000"/>
                          </a:solidFill>
                          <a:effectLst/>
                          <a:latin typeface="Calibri" panose="020F0502020204030204" pitchFamily="34" charset="0"/>
                        </a:rPr>
                        <a:t>Sample Mean</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5629.14</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r h="182880">
                <a:tc>
                  <a:txBody>
                    <a:bodyPr/>
                    <a:lstStyle/>
                    <a:p>
                      <a:pPr algn="l" fontAlgn="b"/>
                      <a:r>
                        <a:rPr lang="en-US" sz="1100" b="0" i="0" u="none" strike="noStrike">
                          <a:solidFill>
                            <a:srgbClr val="000000"/>
                          </a:solidFill>
                          <a:effectLst/>
                          <a:latin typeface="Calibri" panose="020F0502020204030204" pitchFamily="34" charset="0"/>
                        </a:rPr>
                        <a:t>Sample Standard deviation</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3719.49</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r>
              <a:tr h="182880">
                <a:tc>
                  <a:txBody>
                    <a:bodyPr/>
                    <a:lstStyle/>
                    <a:p>
                      <a:pPr algn="l" fontAlgn="b"/>
                      <a:r>
                        <a:rPr lang="en-US" sz="1100" b="0" i="0" u="none" strike="noStrike">
                          <a:solidFill>
                            <a:srgbClr val="000000"/>
                          </a:solidFill>
                          <a:effectLst/>
                          <a:latin typeface="Calibri" panose="020F0502020204030204" pitchFamily="34" charset="0"/>
                        </a:rPr>
                        <a:t>Margin of error</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1554.25</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r h="182880">
                <a:tc>
                  <a:txBody>
                    <a:bodyPr/>
                    <a:lstStyle/>
                    <a:p>
                      <a:pPr algn="l" fontAlgn="b"/>
                      <a:r>
                        <a:rPr lang="en-US" sz="1100" b="0" i="0" u="none" strike="noStrike">
                          <a:solidFill>
                            <a:srgbClr val="000000"/>
                          </a:solidFill>
                          <a:effectLst/>
                          <a:latin typeface="Calibri" panose="020F0502020204030204" pitchFamily="34" charset="0"/>
                        </a:rPr>
                        <a:t>Lower Bound</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3980.01</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r>
              <a:tr h="182880">
                <a:tc>
                  <a:txBody>
                    <a:bodyPr/>
                    <a:lstStyle/>
                    <a:p>
                      <a:pPr algn="l" fontAlgn="b"/>
                      <a:r>
                        <a:rPr lang="en-US" sz="1100" b="0" i="0" u="none" strike="noStrike">
                          <a:solidFill>
                            <a:srgbClr val="000000"/>
                          </a:solidFill>
                          <a:effectLst/>
                          <a:latin typeface="Calibri" panose="020F0502020204030204" pitchFamily="34" charset="0"/>
                        </a:rPr>
                        <a:t>Upper Bound</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Calibri" panose="020F0502020204030204" pitchFamily="34" charset="0"/>
                        </a:rPr>
                        <a:t>7278.27</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591230352"/>
              </p:ext>
            </p:extLst>
          </p:nvPr>
        </p:nvGraphicFramePr>
        <p:xfrm>
          <a:off x="5986228" y="1419066"/>
          <a:ext cx="2768600" cy="2217420"/>
        </p:xfrm>
        <a:graphic>
          <a:graphicData uri="http://schemas.openxmlformats.org/drawingml/2006/table">
            <a:tbl>
              <a:tblPr/>
              <a:tblGrid>
                <a:gridCol w="1622972"/>
                <a:gridCol w="1145628"/>
              </a:tblGrid>
              <a:tr h="388620">
                <a:tc gridSpan="2">
                  <a:txBody>
                    <a:bodyPr/>
                    <a:lstStyle/>
                    <a:p>
                      <a:pPr algn="ctr" fontAlgn="ctr"/>
                      <a:r>
                        <a:rPr lang="en-US" sz="1100" b="1" i="0" u="none" strike="noStrike">
                          <a:solidFill>
                            <a:srgbClr val="FFFFFF"/>
                          </a:solidFill>
                          <a:effectLst/>
                          <a:latin typeface="Calibri" panose="020F0502020204030204" pitchFamily="34" charset="0"/>
                        </a:rPr>
                        <a:t>Average daily throughput efficiency with 95% confidence is between 1.16 and 1.52 models/s</a:t>
                      </a:r>
                    </a:p>
                  </a:txBody>
                  <a:tcPr marL="7620" marR="7620" marT="7620" marB="0" anchor="ctr">
                    <a:lnL>
                      <a:noFill/>
                    </a:lnL>
                    <a:lnR>
                      <a:noFill/>
                    </a:lnR>
                    <a:lnT>
                      <a:noFill/>
                    </a:lnT>
                    <a:lnB w="6350" cap="flat" cmpd="sng" algn="ctr">
                      <a:solidFill>
                        <a:srgbClr val="8EA9DB"/>
                      </a:solidFill>
                      <a:prstDash val="solid"/>
                      <a:round/>
                      <a:headEnd type="none" w="med" len="med"/>
                      <a:tailEnd type="none" w="med" len="med"/>
                    </a:lnB>
                    <a:solidFill>
                      <a:srgbClr val="ED7D31"/>
                    </a:solidFill>
                  </a:tcPr>
                </a:tc>
                <a:tc hMerge="1">
                  <a:txBody>
                    <a:bodyPr/>
                    <a:lstStyle/>
                    <a:p>
                      <a:endParaRPr lang="en-US"/>
                    </a:p>
                  </a:txBody>
                  <a:tcPr/>
                </a:tc>
              </a:tr>
              <a:tr h="182880">
                <a:tc>
                  <a:txBody>
                    <a:bodyPr/>
                    <a:lstStyle/>
                    <a:p>
                      <a:pPr algn="l" fontAlgn="b"/>
                      <a:r>
                        <a:rPr lang="en-US" sz="1100" b="1" i="0" u="none" strike="noStrike">
                          <a:solidFill>
                            <a:srgbClr val="FFFFFF"/>
                          </a:solidFill>
                          <a:effectLst/>
                          <a:latin typeface="Calibri" panose="020F0502020204030204" pitchFamily="34" charset="0"/>
                        </a:rPr>
                        <a:t>Variable</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Calibri" panose="020F0502020204030204" pitchFamily="34" charset="0"/>
                        </a:rPr>
                        <a:t>Value</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r>
              <a:tr h="182880">
                <a:tc>
                  <a:txBody>
                    <a:bodyPr/>
                    <a:lstStyle/>
                    <a:p>
                      <a:pPr algn="l" fontAlgn="b"/>
                      <a:r>
                        <a:rPr lang="en-US" sz="1100" b="0" i="0" u="none" strike="noStrike">
                          <a:solidFill>
                            <a:srgbClr val="000000"/>
                          </a:solidFill>
                          <a:effectLst/>
                          <a:latin typeface="Calibri" panose="020F0502020204030204" pitchFamily="34" charset="0"/>
                        </a:rPr>
                        <a:t>Level of significance (alpha)</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0.05</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r h="182880">
                <a:tc>
                  <a:txBody>
                    <a:bodyPr/>
                    <a:lstStyle/>
                    <a:p>
                      <a:pPr algn="l" fontAlgn="b"/>
                      <a:r>
                        <a:rPr lang="en-US" sz="1100" b="0" i="0" u="none" strike="noStrike">
                          <a:solidFill>
                            <a:srgbClr val="000000"/>
                          </a:solidFill>
                          <a:effectLst/>
                          <a:latin typeface="Calibri" panose="020F0502020204030204" pitchFamily="34" charset="0"/>
                        </a:rPr>
                        <a:t>t-value</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2.08</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r>
              <a:tr h="182880">
                <a:tc>
                  <a:txBody>
                    <a:bodyPr/>
                    <a:lstStyle/>
                    <a:p>
                      <a:pPr algn="l" fontAlgn="b"/>
                      <a:r>
                        <a:rPr lang="en-US" sz="1100" b="0" i="0" u="none" strike="noStrike">
                          <a:solidFill>
                            <a:srgbClr val="000000"/>
                          </a:solidFill>
                          <a:effectLst/>
                          <a:latin typeface="Calibri" panose="020F0502020204030204" pitchFamily="34" charset="0"/>
                        </a:rPr>
                        <a:t>Degrees of freedom</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21</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r h="182880">
                <a:tc>
                  <a:txBody>
                    <a:bodyPr/>
                    <a:lstStyle/>
                    <a:p>
                      <a:pPr algn="l" fontAlgn="b"/>
                      <a:r>
                        <a:rPr lang="en-US" sz="1100" b="0" i="0" u="none" strike="noStrike">
                          <a:solidFill>
                            <a:srgbClr val="000000"/>
                          </a:solidFill>
                          <a:effectLst/>
                          <a:latin typeface="Calibri" panose="020F0502020204030204" pitchFamily="34" charset="0"/>
                        </a:rPr>
                        <a:t>Sample Size</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22</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r>
              <a:tr h="182880">
                <a:tc>
                  <a:txBody>
                    <a:bodyPr/>
                    <a:lstStyle/>
                    <a:p>
                      <a:pPr algn="l" fontAlgn="b"/>
                      <a:r>
                        <a:rPr lang="en-US" sz="1100" b="0" i="0" u="none" strike="noStrike">
                          <a:solidFill>
                            <a:srgbClr val="000000"/>
                          </a:solidFill>
                          <a:effectLst/>
                          <a:latin typeface="Calibri" panose="020F0502020204030204" pitchFamily="34" charset="0"/>
                        </a:rPr>
                        <a:t>Sample Mean</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1.34</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r h="182880">
                <a:tc>
                  <a:txBody>
                    <a:bodyPr/>
                    <a:lstStyle/>
                    <a:p>
                      <a:pPr algn="l" fontAlgn="b"/>
                      <a:r>
                        <a:rPr lang="en-US" sz="1100" b="0" i="0" u="none" strike="noStrike">
                          <a:solidFill>
                            <a:srgbClr val="000000"/>
                          </a:solidFill>
                          <a:effectLst/>
                          <a:latin typeface="Calibri" panose="020F0502020204030204" pitchFamily="34" charset="0"/>
                        </a:rPr>
                        <a:t>Sample Standard deviation</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0.4</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r>
              <a:tr h="182880">
                <a:tc>
                  <a:txBody>
                    <a:bodyPr/>
                    <a:lstStyle/>
                    <a:p>
                      <a:pPr algn="l" fontAlgn="b"/>
                      <a:r>
                        <a:rPr lang="en-US" sz="1100" b="0" i="0" u="none" strike="noStrike">
                          <a:solidFill>
                            <a:srgbClr val="000000"/>
                          </a:solidFill>
                          <a:effectLst/>
                          <a:latin typeface="Calibri" panose="020F0502020204030204" pitchFamily="34" charset="0"/>
                        </a:rPr>
                        <a:t>Margin of error</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0.17</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r h="182880">
                <a:tc>
                  <a:txBody>
                    <a:bodyPr/>
                    <a:lstStyle/>
                    <a:p>
                      <a:pPr algn="l" fontAlgn="b"/>
                      <a:r>
                        <a:rPr lang="en-US" sz="1100" b="0" i="0" u="none" strike="noStrike">
                          <a:solidFill>
                            <a:srgbClr val="000000"/>
                          </a:solidFill>
                          <a:effectLst/>
                          <a:latin typeface="Calibri" panose="020F0502020204030204" pitchFamily="34" charset="0"/>
                        </a:rPr>
                        <a:t>Lower Bound</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1.16</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r>
              <a:tr h="182880">
                <a:tc>
                  <a:txBody>
                    <a:bodyPr/>
                    <a:lstStyle/>
                    <a:p>
                      <a:pPr algn="l" fontAlgn="b"/>
                      <a:r>
                        <a:rPr lang="en-US" sz="1100" b="0" i="0" u="none" strike="noStrike">
                          <a:solidFill>
                            <a:srgbClr val="000000"/>
                          </a:solidFill>
                          <a:effectLst/>
                          <a:latin typeface="Calibri" panose="020F0502020204030204" pitchFamily="34" charset="0"/>
                        </a:rPr>
                        <a:t>Upper Bound</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Calibri" panose="020F0502020204030204" pitchFamily="34" charset="0"/>
                        </a:rPr>
                        <a:t>1.52</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bl>
          </a:graphicData>
        </a:graphic>
      </p:graphicFrame>
      <p:sp>
        <p:nvSpPr>
          <p:cNvPr id="19" name="TextBox 18"/>
          <p:cNvSpPr txBox="1"/>
          <p:nvPr/>
        </p:nvSpPr>
        <p:spPr>
          <a:xfrm>
            <a:off x="152400" y="3725524"/>
            <a:ext cx="6702357" cy="3139321"/>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t>The components of throughput efficiency are </a:t>
            </a:r>
            <a:r>
              <a:rPr lang="en-US" sz="1100" b="1" dirty="0" smtClean="0"/>
              <a:t>throughput</a:t>
            </a:r>
            <a:r>
              <a:rPr lang="en-US" sz="1100" dirty="0" smtClean="0"/>
              <a:t> and </a:t>
            </a:r>
            <a:r>
              <a:rPr lang="en-US" sz="1100" b="1" dirty="0" smtClean="0"/>
              <a:t>touch-time</a:t>
            </a:r>
            <a:r>
              <a:rPr lang="en-US" sz="1100" dirty="0" smtClean="0"/>
              <a:t>.</a:t>
            </a:r>
          </a:p>
          <a:p>
            <a:pPr marL="171450" indent="-171450">
              <a:buFont typeface="Arial" panose="020B0604020202020204" pitchFamily="34" charset="0"/>
              <a:buChar char="•"/>
            </a:pPr>
            <a:r>
              <a:rPr lang="en-US" sz="1100" dirty="0" smtClean="0"/>
              <a:t>Note the very large standard deviation and margin of error ( &gt; 60% of the mean)</a:t>
            </a:r>
          </a:p>
          <a:p>
            <a:pPr marL="171450" indent="-171450">
              <a:buFont typeface="Arial" panose="020B0604020202020204" pitchFamily="34" charset="0"/>
              <a:buChar char="•"/>
            </a:pPr>
            <a:r>
              <a:rPr lang="en-US" sz="1100" dirty="0" smtClean="0"/>
              <a:t>It is hard to get an accurate picture of the mean with such a wide margin of error at the 95% confidence level</a:t>
            </a:r>
          </a:p>
          <a:p>
            <a:pPr marL="628650" lvl="1" indent="-171450">
              <a:buFont typeface="Arial" panose="020B0604020202020204" pitchFamily="34" charset="0"/>
              <a:buChar char="•"/>
            </a:pPr>
            <a:r>
              <a:rPr lang="en-US" sz="1100" dirty="0" smtClean="0"/>
              <a:t>Unless we either increase the sample size or if we can </a:t>
            </a:r>
            <a:r>
              <a:rPr lang="en-US" sz="1100" u="sng" dirty="0" smtClean="0"/>
              <a:t>find a way to decrease the standard deviation</a:t>
            </a:r>
          </a:p>
          <a:p>
            <a:pPr marL="171450" indent="-171450">
              <a:buFont typeface="Arial" panose="020B0604020202020204" pitchFamily="34" charset="0"/>
              <a:buChar char="•"/>
            </a:pPr>
            <a:r>
              <a:rPr lang="en-US" sz="1100" dirty="0" smtClean="0"/>
              <a:t>This large margin of error exhibits a high risk that the current process is subject to defects.</a:t>
            </a:r>
          </a:p>
          <a:p>
            <a:r>
              <a:rPr lang="en-US" sz="1100" b="1" u="sng" dirty="0"/>
              <a:t>Ideal Sample Size</a:t>
            </a:r>
          </a:p>
          <a:p>
            <a:pPr marL="171450" indent="-171450">
              <a:buFont typeface="Arial" panose="020B0604020202020204" pitchFamily="34" charset="0"/>
              <a:buChar char="•"/>
            </a:pPr>
            <a:r>
              <a:rPr lang="en-US" sz="1100" dirty="0"/>
              <a:t>We can estimate the population mean for the response variable to within 0.17 units with 95% confidence.</a:t>
            </a:r>
          </a:p>
          <a:p>
            <a:pPr marL="171450" indent="-171450">
              <a:buFont typeface="Arial" panose="020B0604020202020204" pitchFamily="34" charset="0"/>
              <a:buChar char="•"/>
            </a:pPr>
            <a:r>
              <a:rPr lang="en-US" sz="1100" dirty="0"/>
              <a:t>The baseline margin of error was calculated using an alpha level of 0.05, a sample size of 22 observations, and a standard deviation of 0.4 throughput units per second of touch-time.</a:t>
            </a:r>
          </a:p>
          <a:p>
            <a:pPr marL="171450" indent="-171450">
              <a:buFont typeface="Arial" panose="020B0604020202020204" pitchFamily="34" charset="0"/>
              <a:buChar char="•"/>
            </a:pPr>
            <a:r>
              <a:rPr lang="en-US" sz="1100" dirty="0"/>
              <a:t>If we wanted to decrease the margin of error by 10% after improvements are made to the process, then we would require an </a:t>
            </a:r>
            <a:r>
              <a:rPr lang="en-US" sz="1100" b="1" dirty="0"/>
              <a:t>ideal sample size of 28 observations (days) </a:t>
            </a:r>
            <a:r>
              <a:rPr lang="en-US" sz="1100" dirty="0"/>
              <a:t>while maintaining the 95% confidence level and baseline standard deviation of 0.4.</a:t>
            </a:r>
          </a:p>
          <a:p>
            <a:pPr marL="171450" indent="-171450">
              <a:buFont typeface="Arial" panose="020B0604020202020204" pitchFamily="34" charset="0"/>
              <a:buChar char="•"/>
            </a:pPr>
            <a:r>
              <a:rPr lang="en-US" sz="1100" dirty="0"/>
              <a:t>The risk of collecting fewer samples may result in a margin of error the same or greater than that observed for the baseline sample and lower the accuracy of the </a:t>
            </a:r>
            <a:r>
              <a:rPr lang="en-US" sz="1100" dirty="0" smtClean="0"/>
              <a:t>confidence interval for the true mean that is inferred after </a:t>
            </a:r>
            <a:r>
              <a:rPr lang="en-US" sz="1100" dirty="0"/>
              <a:t>a process improvement has been implemented</a:t>
            </a:r>
            <a:r>
              <a:rPr lang="en-US" sz="1100" dirty="0" smtClean="0"/>
              <a:t>.</a:t>
            </a:r>
            <a:endParaRPr lang="en-US" sz="1100" dirty="0"/>
          </a:p>
        </p:txBody>
      </p:sp>
      <p:graphicFrame>
        <p:nvGraphicFramePr>
          <p:cNvPr id="5" name="Table 4"/>
          <p:cNvGraphicFramePr>
            <a:graphicFrameLocks noGrp="1"/>
          </p:cNvGraphicFramePr>
          <p:nvPr>
            <p:extLst>
              <p:ext uri="{D42A27DB-BD31-4B8C-83A1-F6EECF244321}">
                <p14:modId xmlns:p14="http://schemas.microsoft.com/office/powerpoint/2010/main" val="3008199378"/>
              </p:ext>
            </p:extLst>
          </p:nvPr>
        </p:nvGraphicFramePr>
        <p:xfrm>
          <a:off x="6672028" y="4669016"/>
          <a:ext cx="2082800" cy="1440180"/>
        </p:xfrm>
        <a:graphic>
          <a:graphicData uri="http://schemas.openxmlformats.org/drawingml/2006/table">
            <a:tbl>
              <a:tblPr/>
              <a:tblGrid>
                <a:gridCol w="1382222"/>
                <a:gridCol w="700578"/>
              </a:tblGrid>
              <a:tr h="327660">
                <a:tc gridSpan="2">
                  <a:txBody>
                    <a:bodyPr/>
                    <a:lstStyle/>
                    <a:p>
                      <a:pPr algn="ctr" fontAlgn="ctr"/>
                      <a:r>
                        <a:rPr lang="en-US" sz="1100" b="1" i="0" u="none" strike="noStrike">
                          <a:solidFill>
                            <a:srgbClr val="FFFFFF"/>
                          </a:solidFill>
                          <a:effectLst/>
                          <a:latin typeface="Calibri" panose="020F0502020204030204" pitchFamily="34" charset="0"/>
                        </a:rPr>
                        <a:t>Ideal Sample Size with 10% decrease in margin of error</a:t>
                      </a:r>
                    </a:p>
                  </a:txBody>
                  <a:tcPr marL="7620" marR="7620" marT="7620" marB="0" anchor="ctr">
                    <a:lnL>
                      <a:noFill/>
                    </a:lnL>
                    <a:lnR>
                      <a:noFill/>
                    </a:lnR>
                    <a:lnT>
                      <a:noFill/>
                    </a:lnT>
                    <a:lnB w="6350" cap="flat" cmpd="sng" algn="ctr">
                      <a:solidFill>
                        <a:srgbClr val="8EA9DB"/>
                      </a:solidFill>
                      <a:prstDash val="solid"/>
                      <a:round/>
                      <a:headEnd type="none" w="med" len="med"/>
                      <a:tailEnd type="none" w="med" len="med"/>
                    </a:lnB>
                    <a:solidFill>
                      <a:srgbClr val="ED7D31"/>
                    </a:solidFill>
                  </a:tcPr>
                </a:tc>
                <a:tc hMerge="1">
                  <a:txBody>
                    <a:bodyPr/>
                    <a:lstStyle/>
                    <a:p>
                      <a:endParaRPr lang="en-US"/>
                    </a:p>
                  </a:txBody>
                  <a:tcPr/>
                </a:tc>
              </a:tr>
              <a:tr h="182880">
                <a:tc>
                  <a:txBody>
                    <a:bodyPr/>
                    <a:lstStyle/>
                    <a:p>
                      <a:pPr algn="l" fontAlgn="b"/>
                      <a:r>
                        <a:rPr lang="en-US" sz="1100" b="1" i="0" u="none" strike="noStrike">
                          <a:solidFill>
                            <a:srgbClr val="FFFFFF"/>
                          </a:solidFill>
                          <a:effectLst/>
                          <a:latin typeface="Calibri" panose="020F0502020204030204" pitchFamily="34" charset="0"/>
                        </a:rPr>
                        <a:t>Variable</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Calibri" panose="020F0502020204030204" pitchFamily="34" charset="0"/>
                        </a:rPr>
                        <a:t>Value</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r>
              <a:tr h="182880">
                <a:tc>
                  <a:txBody>
                    <a:bodyPr/>
                    <a:lstStyle/>
                    <a:p>
                      <a:pPr algn="l" fontAlgn="b"/>
                      <a:r>
                        <a:rPr lang="en-US" sz="1100" b="0" i="0" u="none" strike="noStrike">
                          <a:solidFill>
                            <a:srgbClr val="000000"/>
                          </a:solidFill>
                          <a:effectLst/>
                          <a:latin typeface="Calibri" panose="020F0502020204030204" pitchFamily="34" charset="0"/>
                        </a:rPr>
                        <a:t>Standard Deviation</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0.4</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r h="182880">
                <a:tc>
                  <a:txBody>
                    <a:bodyPr/>
                    <a:lstStyle/>
                    <a:p>
                      <a:pPr algn="l" fontAlgn="b"/>
                      <a:r>
                        <a:rPr lang="en-US" sz="1100" b="0" i="0" u="none" strike="noStrike">
                          <a:solidFill>
                            <a:srgbClr val="000000"/>
                          </a:solidFill>
                          <a:effectLst/>
                          <a:latin typeface="Calibri" panose="020F0502020204030204" pitchFamily="34" charset="0"/>
                        </a:rPr>
                        <a:t>z-score</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1.96</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r>
              <a:tr h="182880">
                <a:tc>
                  <a:txBody>
                    <a:bodyPr/>
                    <a:lstStyle/>
                    <a:p>
                      <a:pPr algn="l" fontAlgn="b"/>
                      <a:r>
                        <a:rPr lang="en-US" sz="1100" b="0" i="0" u="none" strike="noStrike">
                          <a:solidFill>
                            <a:srgbClr val="000000"/>
                          </a:solidFill>
                          <a:effectLst/>
                          <a:latin typeface="Calibri" panose="020F0502020204030204" pitchFamily="34" charset="0"/>
                        </a:rPr>
                        <a:t>Margin of error</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0.17</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r h="182880">
                <a:tc>
                  <a:txBody>
                    <a:bodyPr/>
                    <a:lstStyle/>
                    <a:p>
                      <a:pPr algn="l" fontAlgn="b"/>
                      <a:r>
                        <a:rPr lang="en-US" sz="1100" b="0" i="0" u="none" strike="noStrike">
                          <a:solidFill>
                            <a:srgbClr val="000000"/>
                          </a:solidFill>
                          <a:effectLst/>
                          <a:latin typeface="Calibri" panose="020F0502020204030204" pitchFamily="34" charset="0"/>
                        </a:rPr>
                        <a:t>Desired Margin of error</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0.15</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r>
              <a:tr h="182880">
                <a:tc>
                  <a:txBody>
                    <a:bodyPr/>
                    <a:lstStyle/>
                    <a:p>
                      <a:pPr algn="l" fontAlgn="b"/>
                      <a:r>
                        <a:rPr lang="en-US" sz="1100" b="0" i="0" u="none" strike="noStrike">
                          <a:solidFill>
                            <a:srgbClr val="000000"/>
                          </a:solidFill>
                          <a:effectLst/>
                          <a:latin typeface="Calibri" panose="020F0502020204030204" pitchFamily="34" charset="0"/>
                        </a:rPr>
                        <a:t>Ideal Sample Size</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Calibri" panose="020F0502020204030204" pitchFamily="34" charset="0"/>
                        </a:rPr>
                        <a:t>27.16</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bl>
          </a:graphicData>
        </a:graphic>
      </p:graphicFrame>
      <p:sp>
        <p:nvSpPr>
          <p:cNvPr id="6" name="Down Arrow 5"/>
          <p:cNvSpPr/>
          <p:nvPr/>
        </p:nvSpPr>
        <p:spPr>
          <a:xfrm>
            <a:off x="7678366" y="3880376"/>
            <a:ext cx="298315" cy="5447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204656258"/>
              </p:ext>
            </p:extLst>
          </p:nvPr>
        </p:nvGraphicFramePr>
        <p:xfrm>
          <a:off x="3069314" y="1411446"/>
          <a:ext cx="2768600" cy="2179320"/>
        </p:xfrm>
        <a:graphic>
          <a:graphicData uri="http://schemas.openxmlformats.org/drawingml/2006/table">
            <a:tbl>
              <a:tblPr/>
              <a:tblGrid>
                <a:gridCol w="1622972"/>
                <a:gridCol w="1145628"/>
              </a:tblGrid>
              <a:tr h="350520">
                <a:tc gridSpan="2">
                  <a:txBody>
                    <a:bodyPr/>
                    <a:lstStyle/>
                    <a:p>
                      <a:pPr algn="ctr" fontAlgn="ctr"/>
                      <a:r>
                        <a:rPr lang="en-US" sz="1100" b="1" i="0" u="none" strike="noStrike">
                          <a:solidFill>
                            <a:srgbClr val="FFFFFF"/>
                          </a:solidFill>
                          <a:effectLst/>
                          <a:latin typeface="Calibri" panose="020F0502020204030204" pitchFamily="34" charset="0"/>
                        </a:rPr>
                        <a:t>Average daily touch-time with 95% confidence is between 3094.96s and 5594.52s</a:t>
                      </a:r>
                    </a:p>
                  </a:txBody>
                  <a:tcPr marL="7620" marR="7620" marT="7620" marB="0" anchor="ctr">
                    <a:lnL>
                      <a:noFill/>
                    </a:lnL>
                    <a:lnR>
                      <a:noFill/>
                    </a:lnR>
                    <a:lnT>
                      <a:noFill/>
                    </a:lnT>
                    <a:lnB w="6350" cap="flat" cmpd="sng" algn="ctr">
                      <a:solidFill>
                        <a:srgbClr val="8EA9DB"/>
                      </a:solidFill>
                      <a:prstDash val="solid"/>
                      <a:round/>
                      <a:headEnd type="none" w="med" len="med"/>
                      <a:tailEnd type="none" w="med" len="med"/>
                    </a:lnB>
                    <a:solidFill>
                      <a:srgbClr val="ED7D31"/>
                    </a:solidFill>
                  </a:tcPr>
                </a:tc>
                <a:tc hMerge="1">
                  <a:txBody>
                    <a:bodyPr/>
                    <a:lstStyle/>
                    <a:p>
                      <a:endParaRPr lang="en-US"/>
                    </a:p>
                  </a:txBody>
                  <a:tcPr/>
                </a:tc>
              </a:tr>
              <a:tr h="182880">
                <a:tc>
                  <a:txBody>
                    <a:bodyPr/>
                    <a:lstStyle/>
                    <a:p>
                      <a:pPr algn="l" fontAlgn="b"/>
                      <a:r>
                        <a:rPr lang="en-US" sz="1100" b="1" i="0" u="none" strike="noStrike">
                          <a:solidFill>
                            <a:srgbClr val="FFFFFF"/>
                          </a:solidFill>
                          <a:effectLst/>
                          <a:latin typeface="Calibri" panose="020F0502020204030204" pitchFamily="34" charset="0"/>
                        </a:rPr>
                        <a:t>Variable</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Calibri" panose="020F0502020204030204" pitchFamily="34" charset="0"/>
                        </a:rPr>
                        <a:t>Value</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r>
              <a:tr h="182880">
                <a:tc>
                  <a:txBody>
                    <a:bodyPr/>
                    <a:lstStyle/>
                    <a:p>
                      <a:pPr algn="l" fontAlgn="b"/>
                      <a:r>
                        <a:rPr lang="en-US" sz="1100" b="0" i="0" u="none" strike="noStrike">
                          <a:solidFill>
                            <a:srgbClr val="000000"/>
                          </a:solidFill>
                          <a:effectLst/>
                          <a:latin typeface="Calibri" panose="020F0502020204030204" pitchFamily="34" charset="0"/>
                        </a:rPr>
                        <a:t>Level of significance (alpha)</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0.05</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r h="182880">
                <a:tc>
                  <a:txBody>
                    <a:bodyPr/>
                    <a:lstStyle/>
                    <a:p>
                      <a:pPr algn="l" fontAlgn="b"/>
                      <a:r>
                        <a:rPr lang="en-US" sz="1100" b="0" i="0" u="none" strike="noStrike">
                          <a:solidFill>
                            <a:srgbClr val="000000"/>
                          </a:solidFill>
                          <a:effectLst/>
                          <a:latin typeface="Calibri" panose="020F0502020204030204" pitchFamily="34" charset="0"/>
                        </a:rPr>
                        <a:t>t-value</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2.08</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r>
              <a:tr h="182880">
                <a:tc>
                  <a:txBody>
                    <a:bodyPr/>
                    <a:lstStyle/>
                    <a:p>
                      <a:pPr algn="l" fontAlgn="b"/>
                      <a:r>
                        <a:rPr lang="en-US" sz="1100" b="0" i="0" u="none" strike="noStrike">
                          <a:solidFill>
                            <a:srgbClr val="000000"/>
                          </a:solidFill>
                          <a:effectLst/>
                          <a:latin typeface="Calibri" panose="020F0502020204030204" pitchFamily="34" charset="0"/>
                        </a:rPr>
                        <a:t>Degrees of freedom</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21</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r h="182880">
                <a:tc>
                  <a:txBody>
                    <a:bodyPr/>
                    <a:lstStyle/>
                    <a:p>
                      <a:pPr algn="l" fontAlgn="b"/>
                      <a:r>
                        <a:rPr lang="en-US" sz="1100" b="0" i="0" u="none" strike="noStrike">
                          <a:solidFill>
                            <a:srgbClr val="000000"/>
                          </a:solidFill>
                          <a:effectLst/>
                          <a:latin typeface="Calibri" panose="020F0502020204030204" pitchFamily="34" charset="0"/>
                        </a:rPr>
                        <a:t>Sample Size</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22</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r>
              <a:tr h="182880">
                <a:tc>
                  <a:txBody>
                    <a:bodyPr/>
                    <a:lstStyle/>
                    <a:p>
                      <a:pPr algn="l" fontAlgn="b"/>
                      <a:r>
                        <a:rPr lang="en-US" sz="1100" b="0" i="0" u="none" strike="noStrike">
                          <a:solidFill>
                            <a:srgbClr val="000000"/>
                          </a:solidFill>
                          <a:effectLst/>
                          <a:latin typeface="Calibri" panose="020F0502020204030204" pitchFamily="34" charset="0"/>
                        </a:rPr>
                        <a:t>Sample Mean</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4344.74</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r h="182880">
                <a:tc>
                  <a:txBody>
                    <a:bodyPr/>
                    <a:lstStyle/>
                    <a:p>
                      <a:pPr algn="l" fontAlgn="b"/>
                      <a:r>
                        <a:rPr lang="en-US" sz="1100" b="0" i="0" u="none" strike="noStrike">
                          <a:solidFill>
                            <a:srgbClr val="000000"/>
                          </a:solidFill>
                          <a:effectLst/>
                          <a:latin typeface="Calibri" panose="020F0502020204030204" pitchFamily="34" charset="0"/>
                        </a:rPr>
                        <a:t>Sample Standard deviation</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2818.79</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r>
              <a:tr h="182880">
                <a:tc>
                  <a:txBody>
                    <a:bodyPr/>
                    <a:lstStyle/>
                    <a:p>
                      <a:pPr algn="l" fontAlgn="b"/>
                      <a:r>
                        <a:rPr lang="en-US" sz="1100" b="0" i="0" u="none" strike="noStrike">
                          <a:solidFill>
                            <a:srgbClr val="000000"/>
                          </a:solidFill>
                          <a:effectLst/>
                          <a:latin typeface="Calibri" panose="020F0502020204030204" pitchFamily="34" charset="0"/>
                        </a:rPr>
                        <a:t>Margin of error</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1177.88</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r h="182880">
                <a:tc>
                  <a:txBody>
                    <a:bodyPr/>
                    <a:lstStyle/>
                    <a:p>
                      <a:pPr algn="l" fontAlgn="b"/>
                      <a:r>
                        <a:rPr lang="en-US" sz="1100" b="0" i="0" u="none" strike="noStrike">
                          <a:solidFill>
                            <a:srgbClr val="000000"/>
                          </a:solidFill>
                          <a:effectLst/>
                          <a:latin typeface="Calibri" panose="020F0502020204030204" pitchFamily="34" charset="0"/>
                        </a:rPr>
                        <a:t>Lower Bound</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3094.96</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r>
              <a:tr h="182880">
                <a:tc>
                  <a:txBody>
                    <a:bodyPr/>
                    <a:lstStyle/>
                    <a:p>
                      <a:pPr algn="l" fontAlgn="b"/>
                      <a:r>
                        <a:rPr lang="en-US" sz="1100" b="0" i="0" u="none" strike="noStrike">
                          <a:solidFill>
                            <a:srgbClr val="000000"/>
                          </a:solidFill>
                          <a:effectLst/>
                          <a:latin typeface="Calibri" panose="020F0502020204030204" pitchFamily="34" charset="0"/>
                        </a:rPr>
                        <a:t>Upper Bound</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Calibri" panose="020F0502020204030204" pitchFamily="34" charset="0"/>
                        </a:rPr>
                        <a:t>5594.52</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bl>
          </a:graphicData>
        </a:graphic>
      </p:graphicFrame>
    </p:spTree>
    <p:extLst>
      <p:ext uri="{BB962C8B-B14F-4D97-AF65-F5344CB8AC3E}">
        <p14:creationId xmlns:p14="http://schemas.microsoft.com/office/powerpoint/2010/main" val="5169700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7277" y="2812932"/>
            <a:ext cx="4766553" cy="28355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Box 16"/>
          <p:cNvSpPr txBox="1">
            <a:spLocks noChangeArrowheads="1"/>
          </p:cNvSpPr>
          <p:nvPr/>
        </p:nvSpPr>
        <p:spPr bwMode="auto">
          <a:xfrm>
            <a:off x="1955800" y="101600"/>
            <a:ext cx="703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b="1" dirty="0" smtClean="0">
                <a:solidFill>
                  <a:srgbClr val="0316A1"/>
                </a:solidFill>
                <a:latin typeface="Arial" panose="020B0604020202020204" pitchFamily="34" charset="0"/>
              </a:rPr>
              <a:t>Geometry Feature Extraction Efficiency</a:t>
            </a:r>
            <a:endParaRPr lang="en-US" altLang="en-US" b="1" dirty="0">
              <a:solidFill>
                <a:srgbClr val="0316A1"/>
              </a:solidFill>
              <a:latin typeface="Arial" panose="020B0604020202020204" pitchFamily="34" charset="0"/>
            </a:endParaRPr>
          </a:p>
        </p:txBody>
      </p:sp>
      <p:sp>
        <p:nvSpPr>
          <p:cNvPr id="9" name="Text Box 46"/>
          <p:cNvSpPr txBox="1">
            <a:spLocks noChangeArrowheads="1"/>
          </p:cNvSpPr>
          <p:nvPr/>
        </p:nvSpPr>
        <p:spPr bwMode="auto">
          <a:xfrm>
            <a:off x="3951288" y="609600"/>
            <a:ext cx="5040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200" dirty="0">
                <a:solidFill>
                  <a:schemeClr val="tx2"/>
                </a:solidFill>
                <a:latin typeface="Arial" panose="020B0604020202020204" pitchFamily="34" charset="0"/>
              </a:rPr>
              <a:t>Process owner: </a:t>
            </a:r>
            <a:r>
              <a:rPr lang="en-US" altLang="en-US" sz="1200" dirty="0" smtClean="0">
                <a:solidFill>
                  <a:schemeClr val="tx2"/>
                </a:solidFill>
                <a:latin typeface="Arial" panose="020B0604020202020204" pitchFamily="34" charset="0"/>
              </a:rPr>
              <a:t>Thomas Bahng</a:t>
            </a:r>
            <a:endParaRPr lang="en-US" altLang="en-US" sz="1200" dirty="0">
              <a:solidFill>
                <a:schemeClr val="tx2"/>
              </a:solidFill>
              <a:latin typeface="Arial" panose="020B0604020202020204" pitchFamily="34" charset="0"/>
            </a:endParaRPr>
          </a:p>
        </p:txBody>
      </p:sp>
      <p:sp>
        <p:nvSpPr>
          <p:cNvPr id="10" name="Text Box 76"/>
          <p:cNvSpPr txBox="1">
            <a:spLocks noChangeArrowheads="1"/>
          </p:cNvSpPr>
          <p:nvPr/>
        </p:nvSpPr>
        <p:spPr bwMode="auto">
          <a:xfrm>
            <a:off x="152400" y="152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dirty="0" smtClean="0">
                <a:latin typeface="Stencil" panose="040409050D0802020404" pitchFamily="82" charset="0"/>
              </a:rPr>
              <a:t>MBC 638</a:t>
            </a:r>
            <a:endParaRPr lang="en-US" altLang="en-US" b="1" dirty="0">
              <a:latin typeface="Stencil" panose="040409050D0802020404" pitchFamily="82" charset="0"/>
            </a:endParaRPr>
          </a:p>
        </p:txBody>
      </p:sp>
      <p:sp>
        <p:nvSpPr>
          <p:cNvPr id="22" name="Text Box 76"/>
          <p:cNvSpPr txBox="1">
            <a:spLocks noChangeArrowheads="1"/>
          </p:cNvSpPr>
          <p:nvPr/>
        </p:nvSpPr>
        <p:spPr bwMode="auto">
          <a:xfrm>
            <a:off x="152400" y="518319"/>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dirty="0" smtClean="0">
                <a:latin typeface="Segoe UI" panose="020B0502040204020203" pitchFamily="34" charset="0"/>
                <a:ea typeface="Segoe UI Black" panose="020B0A02040204020203" pitchFamily="34" charset="0"/>
                <a:cs typeface="Segoe UI" panose="020B0502040204020203" pitchFamily="34" charset="0"/>
              </a:rPr>
              <a:t>Improve</a:t>
            </a:r>
            <a:endParaRPr lang="en-US" altLang="en-US" dirty="0">
              <a:latin typeface="Segoe UI" panose="020B0502040204020203" pitchFamily="34" charset="0"/>
              <a:ea typeface="Segoe UI Black" panose="020B0A02040204020203" pitchFamily="34" charset="0"/>
              <a:cs typeface="Segoe UI" panose="020B0502040204020203" pitchFamily="34" charset="0"/>
            </a:endParaRPr>
          </a:p>
        </p:txBody>
      </p:sp>
      <p:sp>
        <p:nvSpPr>
          <p:cNvPr id="11" name="TextBox 10"/>
          <p:cNvSpPr txBox="1"/>
          <p:nvPr/>
        </p:nvSpPr>
        <p:spPr>
          <a:xfrm>
            <a:off x="152400" y="1089065"/>
            <a:ext cx="8083685" cy="1615827"/>
          </a:xfrm>
          <a:prstGeom prst="rect">
            <a:avLst/>
          </a:prstGeom>
          <a:noFill/>
        </p:spPr>
        <p:txBody>
          <a:bodyPr wrap="square" rtlCol="0">
            <a:spAutoFit/>
          </a:bodyPr>
          <a:lstStyle/>
          <a:p>
            <a:r>
              <a:rPr lang="en-US" sz="1100" dirty="0" smtClean="0"/>
              <a:t>Insights from the regression analysis helped to key in on predictor variables such </a:t>
            </a:r>
            <a:r>
              <a:rPr lang="en-US" sz="1100" dirty="0"/>
              <a:t>as Average Number of Models per batch, Average Time for Batch Creation, Total Number of Models, and Total Number of </a:t>
            </a:r>
            <a:r>
              <a:rPr lang="en-US" sz="1100" dirty="0" smtClean="0"/>
              <a:t>Reports. By understanding how these variables influenced (Y</a:t>
            </a:r>
            <a:r>
              <a:rPr lang="en-US" sz="1100" dirty="0"/>
              <a:t>), </a:t>
            </a:r>
            <a:r>
              <a:rPr lang="en-US" sz="1100" dirty="0" smtClean="0"/>
              <a:t>a </a:t>
            </a:r>
            <a:r>
              <a:rPr lang="en-US" sz="1100" dirty="0"/>
              <a:t>new process was deployed on 5/10 that</a:t>
            </a:r>
            <a:r>
              <a:rPr lang="en-US" sz="1100" dirty="0" smtClean="0"/>
              <a:t>:</a:t>
            </a:r>
          </a:p>
          <a:p>
            <a:r>
              <a:rPr lang="en-US" sz="1100" b="1" u="sng" dirty="0" smtClean="0"/>
              <a:t>Enhanced tool capability</a:t>
            </a:r>
            <a:endParaRPr lang="en-US" sz="1100" b="1" u="sng" dirty="0"/>
          </a:p>
          <a:p>
            <a:pPr marL="171450" indent="-171450" fontAlgn="ctr">
              <a:buFont typeface="Arial" panose="020B0604020202020204" pitchFamily="34" charset="0"/>
              <a:buChar char="•"/>
            </a:pPr>
            <a:r>
              <a:rPr lang="en-US" sz="1100" dirty="0"/>
              <a:t>Parallelized </a:t>
            </a:r>
            <a:r>
              <a:rPr lang="en-US" sz="1100" dirty="0" smtClean="0"/>
              <a:t>the batch </a:t>
            </a:r>
            <a:r>
              <a:rPr lang="en-US" sz="1100" dirty="0"/>
              <a:t>creation process across </a:t>
            </a:r>
            <a:r>
              <a:rPr lang="en-US" sz="1100" dirty="0" smtClean="0"/>
              <a:t>multiple processing </a:t>
            </a:r>
            <a:r>
              <a:rPr lang="en-US" sz="1100" dirty="0"/>
              <a:t>cores on each computer running the script.</a:t>
            </a:r>
          </a:p>
          <a:p>
            <a:pPr marL="171450" indent="-171450" fontAlgn="ctr">
              <a:buFont typeface="Arial" panose="020B0604020202020204" pitchFamily="34" charset="0"/>
              <a:buChar char="•"/>
            </a:pPr>
            <a:r>
              <a:rPr lang="en-US" sz="1100" dirty="0"/>
              <a:t>Employed the use of new software for further automation </a:t>
            </a:r>
            <a:r>
              <a:rPr lang="en-US" sz="1100" dirty="0" smtClean="0"/>
              <a:t>of the </a:t>
            </a:r>
            <a:r>
              <a:rPr lang="en-US" sz="1100" dirty="0"/>
              <a:t>feature extraction process.</a:t>
            </a:r>
          </a:p>
          <a:p>
            <a:pPr marL="171450" indent="-171450" fontAlgn="ctr">
              <a:buFont typeface="Arial" panose="020B0604020202020204" pitchFamily="34" charset="0"/>
              <a:buChar char="•"/>
            </a:pPr>
            <a:r>
              <a:rPr lang="en-US" sz="1100" dirty="0"/>
              <a:t>Increased the potential throughput </a:t>
            </a:r>
            <a:r>
              <a:rPr lang="en-US" sz="1100" dirty="0" smtClean="0"/>
              <a:t>parameter </a:t>
            </a:r>
            <a:r>
              <a:rPr lang="en-US" sz="1100" dirty="0"/>
              <a:t>to 2600 </a:t>
            </a:r>
            <a:r>
              <a:rPr lang="en-US" sz="1100" dirty="0" smtClean="0"/>
              <a:t>models per batch from the original baseline of 1000 models.</a:t>
            </a:r>
          </a:p>
          <a:p>
            <a:pPr fontAlgn="ctr"/>
            <a:r>
              <a:rPr lang="en-US" sz="1100" b="1" u="sng" dirty="0" smtClean="0"/>
              <a:t>Eliminated touch-points in the process</a:t>
            </a:r>
            <a:endParaRPr lang="en-US" sz="1100" b="1" u="sng" dirty="0"/>
          </a:p>
          <a:p>
            <a:pPr marL="171450" indent="-171450" fontAlgn="ctr">
              <a:buFont typeface="Arial" panose="020B0604020202020204" pitchFamily="34" charset="0"/>
              <a:buChar char="•"/>
            </a:pPr>
            <a:r>
              <a:rPr lang="en-US" sz="1100" dirty="0"/>
              <a:t>Reduced the number of engineer touch-points in the end-to-end process by half. </a:t>
            </a:r>
            <a:endParaRPr lang="en-US" sz="1100" dirty="0" smtClean="0"/>
          </a:p>
        </p:txBody>
      </p:sp>
      <p:sp>
        <p:nvSpPr>
          <p:cNvPr id="2" name="Rectangle 1"/>
          <p:cNvSpPr/>
          <p:nvPr/>
        </p:nvSpPr>
        <p:spPr>
          <a:xfrm>
            <a:off x="203962" y="5874058"/>
            <a:ext cx="5548328" cy="600164"/>
          </a:xfrm>
          <a:prstGeom prst="rect">
            <a:avLst/>
          </a:prstGeom>
        </p:spPr>
        <p:txBody>
          <a:bodyPr wrap="square">
            <a:spAutoFit/>
          </a:bodyPr>
          <a:lstStyle/>
          <a:p>
            <a:pPr marL="171450" indent="-171450">
              <a:buFont typeface="Arial" panose="020B0604020202020204" pitchFamily="34" charset="0"/>
              <a:buChar char="•"/>
            </a:pPr>
            <a:r>
              <a:rPr lang="en-US" sz="1100" dirty="0" smtClean="0"/>
              <a:t>Total end-to-end touch-time (Old Process) was 456.3 seconds</a:t>
            </a:r>
          </a:p>
          <a:p>
            <a:pPr marL="171450" indent="-171450">
              <a:buFont typeface="Arial" panose="020B0604020202020204" pitchFamily="34" charset="0"/>
              <a:buChar char="•"/>
            </a:pPr>
            <a:r>
              <a:rPr lang="en-US" sz="1100" dirty="0" smtClean="0"/>
              <a:t>Total end-to-end touch-time (New Process) is 93.4 seconds</a:t>
            </a:r>
          </a:p>
          <a:p>
            <a:pPr marL="171450" indent="-171450">
              <a:buFont typeface="Arial" panose="020B0604020202020204" pitchFamily="34" charset="0"/>
              <a:buChar char="•"/>
            </a:pPr>
            <a:r>
              <a:rPr lang="en-US" sz="1100" dirty="0" smtClean="0"/>
              <a:t>As a result, average </a:t>
            </a:r>
            <a:r>
              <a:rPr lang="en-US" sz="1100" dirty="0"/>
              <a:t>end-to-end batch processing touch-time was reduced by </a:t>
            </a:r>
            <a:r>
              <a:rPr lang="en-US" sz="1100" b="1" dirty="0"/>
              <a:t>80%.</a:t>
            </a:r>
          </a:p>
        </p:txBody>
      </p:sp>
      <p:pic>
        <p:nvPicPr>
          <p:cNvPr id="3" name="Picture 2"/>
          <p:cNvPicPr>
            <a:picLocks noChangeAspect="1"/>
          </p:cNvPicPr>
          <p:nvPr/>
        </p:nvPicPr>
        <p:blipFill>
          <a:blip r:embed="rId2"/>
          <a:stretch>
            <a:fillRect/>
          </a:stretch>
        </p:blipFill>
        <p:spPr>
          <a:xfrm>
            <a:off x="203962" y="3080407"/>
            <a:ext cx="4365114" cy="2231329"/>
          </a:xfrm>
          <a:prstGeom prst="rect">
            <a:avLst/>
          </a:prstGeom>
        </p:spPr>
      </p:pic>
      <p:sp>
        <p:nvSpPr>
          <p:cNvPr id="4" name="Rectangle 3"/>
          <p:cNvSpPr/>
          <p:nvPr/>
        </p:nvSpPr>
        <p:spPr>
          <a:xfrm>
            <a:off x="2386519" y="4572000"/>
            <a:ext cx="2295728" cy="836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ular Callout 6"/>
          <p:cNvSpPr/>
          <p:nvPr/>
        </p:nvSpPr>
        <p:spPr>
          <a:xfrm>
            <a:off x="152400" y="4627123"/>
            <a:ext cx="1803400" cy="363166"/>
          </a:xfrm>
          <a:prstGeom prst="wedgeRectCallout">
            <a:avLst>
              <a:gd name="adj1" fmla="val 72747"/>
              <a:gd name="adj2" fmla="val 55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Improvement Opportunity to eliminate completely given enhanced tool capability</a:t>
            </a:r>
            <a:endParaRPr lang="en-US" sz="800" dirty="0"/>
          </a:p>
        </p:txBody>
      </p:sp>
      <p:pic>
        <p:nvPicPr>
          <p:cNvPr id="12" name="Picture 11"/>
          <p:cNvPicPr>
            <a:picLocks noChangeAspect="1"/>
          </p:cNvPicPr>
          <p:nvPr/>
        </p:nvPicPr>
        <p:blipFill>
          <a:blip r:embed="rId3"/>
          <a:stretch>
            <a:fillRect/>
          </a:stretch>
        </p:blipFill>
        <p:spPr>
          <a:xfrm>
            <a:off x="5468813" y="3080407"/>
            <a:ext cx="3198059" cy="2215649"/>
          </a:xfrm>
          <a:prstGeom prst="rect">
            <a:avLst/>
          </a:prstGeom>
        </p:spPr>
      </p:pic>
      <p:sp>
        <p:nvSpPr>
          <p:cNvPr id="20" name="Rectangular Callout 19"/>
          <p:cNvSpPr/>
          <p:nvPr/>
        </p:nvSpPr>
        <p:spPr>
          <a:xfrm>
            <a:off x="4999795" y="5207822"/>
            <a:ext cx="1803400" cy="363166"/>
          </a:xfrm>
          <a:prstGeom prst="wedgeRectCallout">
            <a:avLst>
              <a:gd name="adj1" fmla="val 71669"/>
              <a:gd name="adj2" fmla="val -139285"/>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New software tool will automatically process multiple batches using API</a:t>
            </a:r>
            <a:endParaRPr lang="en-US" sz="800" dirty="0"/>
          </a:p>
        </p:txBody>
      </p:sp>
      <p:sp>
        <p:nvSpPr>
          <p:cNvPr id="21" name="Rectangular Callout 20"/>
          <p:cNvSpPr/>
          <p:nvPr/>
        </p:nvSpPr>
        <p:spPr>
          <a:xfrm>
            <a:off x="2632683" y="3080407"/>
            <a:ext cx="1803400" cy="490115"/>
          </a:xfrm>
          <a:prstGeom prst="wedgeRectCallout">
            <a:avLst>
              <a:gd name="adj1" fmla="val -76848"/>
              <a:gd name="adj2" fmla="val 130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Improvement Opportunity to leverage software tool’s API so that user doesn’t have to perform this step for each batch.</a:t>
            </a:r>
            <a:endParaRPr lang="en-US" sz="800" dirty="0"/>
          </a:p>
        </p:txBody>
      </p:sp>
      <p:sp>
        <p:nvSpPr>
          <p:cNvPr id="23" name="Rectangle 22"/>
          <p:cNvSpPr/>
          <p:nvPr/>
        </p:nvSpPr>
        <p:spPr>
          <a:xfrm>
            <a:off x="1297020" y="3735421"/>
            <a:ext cx="1076527" cy="7948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52400" y="2812932"/>
            <a:ext cx="956553" cy="261610"/>
          </a:xfrm>
          <a:prstGeom prst="rect">
            <a:avLst/>
          </a:prstGeom>
        </p:spPr>
        <p:txBody>
          <a:bodyPr wrap="square">
            <a:spAutoFit/>
          </a:bodyPr>
          <a:lstStyle/>
          <a:p>
            <a:r>
              <a:rPr lang="en-US" sz="1100" dirty="0" smtClean="0"/>
              <a:t>Old Process</a:t>
            </a:r>
            <a:endParaRPr lang="en-US" sz="1100" dirty="0"/>
          </a:p>
        </p:txBody>
      </p:sp>
      <p:sp>
        <p:nvSpPr>
          <p:cNvPr id="26" name="Rectangle 25"/>
          <p:cNvSpPr/>
          <p:nvPr/>
        </p:nvSpPr>
        <p:spPr>
          <a:xfrm>
            <a:off x="5003260" y="2812932"/>
            <a:ext cx="1034374" cy="261610"/>
          </a:xfrm>
          <a:prstGeom prst="rect">
            <a:avLst/>
          </a:prstGeom>
        </p:spPr>
        <p:txBody>
          <a:bodyPr wrap="square">
            <a:spAutoFit/>
          </a:bodyPr>
          <a:lstStyle/>
          <a:p>
            <a:r>
              <a:rPr lang="en-US" sz="1100" dirty="0" smtClean="0"/>
              <a:t>New Process</a:t>
            </a:r>
            <a:endParaRPr lang="en-US" sz="1100" dirty="0"/>
          </a:p>
        </p:txBody>
      </p:sp>
      <p:sp>
        <p:nvSpPr>
          <p:cNvPr id="18" name="Rectangular Callout 17"/>
          <p:cNvSpPr/>
          <p:nvPr/>
        </p:nvSpPr>
        <p:spPr>
          <a:xfrm>
            <a:off x="4999795" y="4258573"/>
            <a:ext cx="1803400" cy="220736"/>
          </a:xfrm>
          <a:prstGeom prst="wedgeRectCallout">
            <a:avLst>
              <a:gd name="adj1" fmla="val 20246"/>
              <a:gd name="adj2" fmla="val -199999"/>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Faster creation of larger batches</a:t>
            </a:r>
            <a:endParaRPr lang="en-US" sz="800" dirty="0"/>
          </a:p>
        </p:txBody>
      </p:sp>
    </p:spTree>
    <p:extLst>
      <p:ext uri="{BB962C8B-B14F-4D97-AF65-F5344CB8AC3E}">
        <p14:creationId xmlns:p14="http://schemas.microsoft.com/office/powerpoint/2010/main" val="37438478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6"/>
          <p:cNvSpPr txBox="1">
            <a:spLocks noChangeArrowheads="1"/>
          </p:cNvSpPr>
          <p:nvPr/>
        </p:nvSpPr>
        <p:spPr bwMode="auto">
          <a:xfrm>
            <a:off x="1955800" y="101600"/>
            <a:ext cx="703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b="1" dirty="0" smtClean="0">
                <a:solidFill>
                  <a:srgbClr val="0316A1"/>
                </a:solidFill>
                <a:latin typeface="Arial" panose="020B0604020202020204" pitchFamily="34" charset="0"/>
              </a:rPr>
              <a:t>Geometry Feature Extraction Efficiency</a:t>
            </a:r>
            <a:endParaRPr lang="en-US" altLang="en-US" b="1" dirty="0">
              <a:solidFill>
                <a:srgbClr val="0316A1"/>
              </a:solidFill>
              <a:latin typeface="Arial" panose="020B0604020202020204" pitchFamily="34" charset="0"/>
            </a:endParaRPr>
          </a:p>
        </p:txBody>
      </p:sp>
      <p:sp>
        <p:nvSpPr>
          <p:cNvPr id="9" name="Text Box 46"/>
          <p:cNvSpPr txBox="1">
            <a:spLocks noChangeArrowheads="1"/>
          </p:cNvSpPr>
          <p:nvPr/>
        </p:nvSpPr>
        <p:spPr bwMode="auto">
          <a:xfrm>
            <a:off x="3951288" y="609600"/>
            <a:ext cx="5040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200" dirty="0">
                <a:solidFill>
                  <a:schemeClr val="tx2"/>
                </a:solidFill>
                <a:latin typeface="Arial" panose="020B0604020202020204" pitchFamily="34" charset="0"/>
              </a:rPr>
              <a:t>Process owner: </a:t>
            </a:r>
            <a:r>
              <a:rPr lang="en-US" altLang="en-US" sz="1200" dirty="0" smtClean="0">
                <a:solidFill>
                  <a:schemeClr val="tx2"/>
                </a:solidFill>
                <a:latin typeface="Arial" panose="020B0604020202020204" pitchFamily="34" charset="0"/>
              </a:rPr>
              <a:t>Thomas Bahng</a:t>
            </a:r>
            <a:endParaRPr lang="en-US" altLang="en-US" sz="1200" dirty="0">
              <a:solidFill>
                <a:schemeClr val="tx2"/>
              </a:solidFill>
              <a:latin typeface="Arial" panose="020B0604020202020204" pitchFamily="34" charset="0"/>
            </a:endParaRPr>
          </a:p>
        </p:txBody>
      </p:sp>
      <p:sp>
        <p:nvSpPr>
          <p:cNvPr id="10" name="Text Box 76"/>
          <p:cNvSpPr txBox="1">
            <a:spLocks noChangeArrowheads="1"/>
          </p:cNvSpPr>
          <p:nvPr/>
        </p:nvSpPr>
        <p:spPr bwMode="auto">
          <a:xfrm>
            <a:off x="152400" y="152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dirty="0" smtClean="0">
                <a:latin typeface="Stencil" panose="040409050D0802020404" pitchFamily="82" charset="0"/>
              </a:rPr>
              <a:t>MBC 638</a:t>
            </a:r>
            <a:endParaRPr lang="en-US" altLang="en-US" b="1" dirty="0">
              <a:latin typeface="Stencil" panose="040409050D0802020404" pitchFamily="82" charset="0"/>
            </a:endParaRPr>
          </a:p>
        </p:txBody>
      </p:sp>
      <p:sp>
        <p:nvSpPr>
          <p:cNvPr id="22" name="Text Box 76"/>
          <p:cNvSpPr txBox="1">
            <a:spLocks noChangeArrowheads="1"/>
          </p:cNvSpPr>
          <p:nvPr/>
        </p:nvSpPr>
        <p:spPr bwMode="auto">
          <a:xfrm>
            <a:off x="152400" y="518319"/>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dirty="0" smtClean="0">
                <a:latin typeface="Segoe UI" panose="020B0502040204020203" pitchFamily="34" charset="0"/>
                <a:ea typeface="Segoe UI Black" panose="020B0A02040204020203" pitchFamily="34" charset="0"/>
                <a:cs typeface="Segoe UI" panose="020B0502040204020203" pitchFamily="34" charset="0"/>
              </a:rPr>
              <a:t>Improve</a:t>
            </a:r>
            <a:endParaRPr lang="en-US" altLang="en-US" dirty="0">
              <a:latin typeface="Segoe UI" panose="020B0502040204020203" pitchFamily="34" charset="0"/>
              <a:ea typeface="Segoe UI Black" panose="020B0A02040204020203" pitchFamily="34" charset="0"/>
              <a:cs typeface="Segoe UI" panose="020B0502040204020203" pitchFamily="34" charset="0"/>
            </a:endParaRPr>
          </a:p>
        </p:txBody>
      </p:sp>
      <p:sp>
        <p:nvSpPr>
          <p:cNvPr id="11" name="TextBox 10"/>
          <p:cNvSpPr txBox="1"/>
          <p:nvPr/>
        </p:nvSpPr>
        <p:spPr>
          <a:xfrm>
            <a:off x="359029" y="1303709"/>
            <a:ext cx="7290881" cy="338554"/>
          </a:xfrm>
          <a:prstGeom prst="rect">
            <a:avLst/>
          </a:prstGeom>
          <a:noFill/>
        </p:spPr>
        <p:txBody>
          <a:bodyPr wrap="square" rtlCol="0">
            <a:spAutoFit/>
          </a:bodyPr>
          <a:lstStyle/>
          <a:p>
            <a:r>
              <a:rPr lang="en-US" sz="1600" dirty="0" smtClean="0"/>
              <a:t>Confidence Intervals of the True Means for the Improved Process</a:t>
            </a:r>
            <a:endParaRPr lang="en-US" sz="1600" dirty="0"/>
          </a:p>
        </p:txBody>
      </p:sp>
      <p:sp>
        <p:nvSpPr>
          <p:cNvPr id="20" name="Up Arrow 19"/>
          <p:cNvSpPr/>
          <p:nvPr/>
        </p:nvSpPr>
        <p:spPr>
          <a:xfrm>
            <a:off x="2956802" y="2816526"/>
            <a:ext cx="100520" cy="11349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Up Arrow 20"/>
          <p:cNvSpPr/>
          <p:nvPr/>
        </p:nvSpPr>
        <p:spPr>
          <a:xfrm rot="10800000">
            <a:off x="2956802" y="2978899"/>
            <a:ext cx="100520" cy="11349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stretch>
            <a:fillRect/>
          </a:stretch>
        </p:blipFill>
        <p:spPr>
          <a:xfrm>
            <a:off x="622404" y="1742578"/>
            <a:ext cx="2322000" cy="1843000"/>
          </a:xfrm>
          <a:prstGeom prst="rect">
            <a:avLst/>
          </a:prstGeom>
        </p:spPr>
      </p:pic>
      <p:pic>
        <p:nvPicPr>
          <p:cNvPr id="13" name="Picture 12"/>
          <p:cNvPicPr>
            <a:picLocks noChangeAspect="1"/>
          </p:cNvPicPr>
          <p:nvPr/>
        </p:nvPicPr>
        <p:blipFill>
          <a:blip r:embed="rId3"/>
          <a:stretch>
            <a:fillRect/>
          </a:stretch>
        </p:blipFill>
        <p:spPr>
          <a:xfrm>
            <a:off x="3170240" y="1742578"/>
            <a:ext cx="2322000" cy="1862400"/>
          </a:xfrm>
          <a:prstGeom prst="rect">
            <a:avLst/>
          </a:prstGeom>
        </p:spPr>
      </p:pic>
      <p:pic>
        <p:nvPicPr>
          <p:cNvPr id="14" name="Picture 13"/>
          <p:cNvPicPr>
            <a:picLocks noChangeAspect="1"/>
          </p:cNvPicPr>
          <p:nvPr/>
        </p:nvPicPr>
        <p:blipFill>
          <a:blip r:embed="rId4"/>
          <a:stretch>
            <a:fillRect/>
          </a:stretch>
        </p:blipFill>
        <p:spPr>
          <a:xfrm>
            <a:off x="5718076" y="1745165"/>
            <a:ext cx="2322000" cy="1894734"/>
          </a:xfrm>
          <a:prstGeom prst="rect">
            <a:avLst/>
          </a:prstGeom>
        </p:spPr>
      </p:pic>
      <p:sp>
        <p:nvSpPr>
          <p:cNvPr id="23" name="Up Arrow 22"/>
          <p:cNvSpPr/>
          <p:nvPr/>
        </p:nvSpPr>
        <p:spPr>
          <a:xfrm rot="10800000">
            <a:off x="2956802" y="3123438"/>
            <a:ext cx="100520" cy="11349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 Arrow 23"/>
          <p:cNvSpPr/>
          <p:nvPr/>
        </p:nvSpPr>
        <p:spPr>
          <a:xfrm rot="10800000">
            <a:off x="5504638" y="2845954"/>
            <a:ext cx="100520" cy="11349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Up Arrow 24"/>
          <p:cNvSpPr/>
          <p:nvPr/>
        </p:nvSpPr>
        <p:spPr>
          <a:xfrm rot="10800000">
            <a:off x="5505210" y="3009948"/>
            <a:ext cx="100520" cy="11349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Up Arrow 25"/>
          <p:cNvSpPr/>
          <p:nvPr/>
        </p:nvSpPr>
        <p:spPr>
          <a:xfrm rot="10800000">
            <a:off x="5505210" y="3154487"/>
            <a:ext cx="100520" cy="11349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 Arrow 26"/>
          <p:cNvSpPr/>
          <p:nvPr/>
        </p:nvSpPr>
        <p:spPr>
          <a:xfrm>
            <a:off x="8051902" y="2871894"/>
            <a:ext cx="100520" cy="11349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539317" y="3642230"/>
            <a:ext cx="6171472" cy="923330"/>
          </a:xfrm>
          <a:prstGeom prst="rect">
            <a:avLst/>
          </a:prstGeom>
        </p:spPr>
        <p:txBody>
          <a:bodyPr wrap="square">
            <a:spAutoFit/>
          </a:bodyPr>
          <a:lstStyle/>
          <a:p>
            <a:r>
              <a:rPr lang="en-US" sz="900" b="1" u="sng" dirty="0"/>
              <a:t>Throughput</a:t>
            </a:r>
          </a:p>
          <a:p>
            <a:pPr marL="171450" indent="-171450">
              <a:buFont typeface="Arial" panose="020B0604020202020204" pitchFamily="34" charset="0"/>
              <a:buChar char="•"/>
            </a:pPr>
            <a:r>
              <a:rPr lang="en-US" sz="900" dirty="0" smtClean="0"/>
              <a:t>3</a:t>
            </a:r>
            <a:r>
              <a:rPr lang="en-US" sz="900" dirty="0"/>
              <a:t>% increase in average throughput | 62% decrease in standard deviation | 61% decrease in the margin of error</a:t>
            </a:r>
            <a:r>
              <a:rPr lang="en-US" sz="900" dirty="0" smtClean="0"/>
              <a:t>.</a:t>
            </a:r>
          </a:p>
          <a:p>
            <a:r>
              <a:rPr lang="en-US" sz="900" b="1" u="sng" dirty="0"/>
              <a:t>Touch-time</a:t>
            </a:r>
            <a:endParaRPr lang="en-US" sz="900" b="1" u="sng" dirty="0" smtClean="0"/>
          </a:p>
          <a:p>
            <a:pPr marL="171450" indent="-171450">
              <a:buFont typeface="Arial" panose="020B0604020202020204" pitchFamily="34" charset="0"/>
              <a:buChar char="•"/>
            </a:pPr>
            <a:r>
              <a:rPr lang="en-US" sz="900" dirty="0" smtClean="0"/>
              <a:t>95</a:t>
            </a:r>
            <a:r>
              <a:rPr lang="en-US" sz="900" dirty="0"/>
              <a:t>% decrease in average touch-time | 98% decrease in standard deviation | 98% decrease in margin of error</a:t>
            </a:r>
            <a:r>
              <a:rPr lang="en-US" sz="900" dirty="0" smtClean="0"/>
              <a:t>.</a:t>
            </a:r>
          </a:p>
          <a:p>
            <a:r>
              <a:rPr lang="en-US" sz="900" b="1" u="sng" dirty="0"/>
              <a:t>Throughput Efficiency</a:t>
            </a:r>
            <a:endParaRPr lang="en-US" sz="900" b="1" u="sng" dirty="0" smtClean="0"/>
          </a:p>
          <a:p>
            <a:pPr marL="171450" indent="-171450">
              <a:buFont typeface="Arial" panose="020B0604020202020204" pitchFamily="34" charset="0"/>
              <a:buChar char="•"/>
            </a:pPr>
            <a:r>
              <a:rPr lang="en-US" sz="900" dirty="0" smtClean="0"/>
              <a:t>1988</a:t>
            </a:r>
            <a:r>
              <a:rPr lang="en-US" sz="900" dirty="0"/>
              <a:t>% increase in average throughput efficiency</a:t>
            </a:r>
          </a:p>
        </p:txBody>
      </p:sp>
      <p:sp>
        <p:nvSpPr>
          <p:cNvPr id="28" name="TextBox 27"/>
          <p:cNvSpPr txBox="1"/>
          <p:nvPr/>
        </p:nvSpPr>
        <p:spPr>
          <a:xfrm>
            <a:off x="359029" y="4546135"/>
            <a:ext cx="7290881" cy="507831"/>
          </a:xfrm>
          <a:prstGeom prst="rect">
            <a:avLst/>
          </a:prstGeom>
          <a:noFill/>
        </p:spPr>
        <p:txBody>
          <a:bodyPr wrap="square" rtlCol="0">
            <a:spAutoFit/>
          </a:bodyPr>
          <a:lstStyle/>
          <a:p>
            <a:r>
              <a:rPr lang="en-US" sz="1600" dirty="0" smtClean="0"/>
              <a:t>Hypothesis Test</a:t>
            </a:r>
          </a:p>
          <a:p>
            <a:r>
              <a:rPr lang="en-US" sz="1100" dirty="0" smtClean="0"/>
              <a:t>Continuous Two Sample Left-tailed test</a:t>
            </a:r>
            <a:endParaRPr lang="en-US" sz="1100" dirty="0"/>
          </a:p>
        </p:txBody>
      </p:sp>
      <p:pic>
        <p:nvPicPr>
          <p:cNvPr id="29" name="Picture 28"/>
          <p:cNvPicPr>
            <a:picLocks noChangeAspect="1"/>
          </p:cNvPicPr>
          <p:nvPr/>
        </p:nvPicPr>
        <p:blipFill>
          <a:blip r:embed="rId5"/>
          <a:stretch>
            <a:fillRect/>
          </a:stretch>
        </p:blipFill>
        <p:spPr>
          <a:xfrm>
            <a:off x="652810" y="5105940"/>
            <a:ext cx="4708501" cy="478533"/>
          </a:xfrm>
          <a:prstGeom prst="rect">
            <a:avLst/>
          </a:prstGeom>
        </p:spPr>
      </p:pic>
      <p:sp>
        <p:nvSpPr>
          <p:cNvPr id="30" name="Rectangle 29"/>
          <p:cNvSpPr/>
          <p:nvPr/>
        </p:nvSpPr>
        <p:spPr>
          <a:xfrm>
            <a:off x="359028" y="5636447"/>
            <a:ext cx="6171473" cy="1107996"/>
          </a:xfrm>
          <a:prstGeom prst="rect">
            <a:avLst/>
          </a:prstGeom>
        </p:spPr>
        <p:txBody>
          <a:bodyPr wrap="square">
            <a:spAutoFit/>
          </a:bodyPr>
          <a:lstStyle/>
          <a:p>
            <a:r>
              <a:rPr lang="en-US" sz="1100" b="1" dirty="0"/>
              <a:t>Hypothesis </a:t>
            </a:r>
            <a:r>
              <a:rPr lang="en-US" sz="1100" b="1" dirty="0" smtClean="0"/>
              <a:t>Statement</a:t>
            </a:r>
            <a:r>
              <a:rPr lang="en-US" sz="1100" dirty="0" smtClean="0"/>
              <a:t>: H</a:t>
            </a:r>
            <a:r>
              <a:rPr lang="en-US" sz="1100" baseline="-25000" dirty="0" smtClean="0"/>
              <a:t>0</a:t>
            </a:r>
            <a:r>
              <a:rPr lang="en-US" sz="1100" dirty="0"/>
              <a:t>: u1 &gt;= 27.98 | H</a:t>
            </a:r>
            <a:r>
              <a:rPr lang="en-US" sz="1100" baseline="-25000" dirty="0"/>
              <a:t>a</a:t>
            </a:r>
            <a:r>
              <a:rPr lang="en-US" sz="1100" dirty="0"/>
              <a:t>: u1 &lt; 27.98</a:t>
            </a:r>
          </a:p>
          <a:p>
            <a:r>
              <a:rPr lang="en-US" sz="1100" b="1" dirty="0"/>
              <a:t>Rejection </a:t>
            </a:r>
            <a:r>
              <a:rPr lang="en-US" sz="1100" b="1" dirty="0" smtClean="0"/>
              <a:t>Rule</a:t>
            </a:r>
            <a:r>
              <a:rPr lang="en-US" sz="1100" dirty="0" smtClean="0"/>
              <a:t>: If </a:t>
            </a:r>
            <a:r>
              <a:rPr lang="en-US" sz="1100" dirty="0"/>
              <a:t>p value is &lt;= 0.05 then reject the null hypothesis.</a:t>
            </a:r>
          </a:p>
          <a:p>
            <a:r>
              <a:rPr lang="en-US" sz="1100" dirty="0"/>
              <a:t>Result</a:t>
            </a:r>
          </a:p>
          <a:p>
            <a:pPr marL="171450" indent="-171450">
              <a:buFont typeface="Arial" panose="020B0604020202020204" pitchFamily="34" charset="0"/>
              <a:buChar char="•"/>
            </a:pPr>
            <a:r>
              <a:rPr lang="en-US" sz="1100" dirty="0"/>
              <a:t>p-value is practically </a:t>
            </a:r>
            <a:r>
              <a:rPr lang="en-US" sz="1100" dirty="0" smtClean="0"/>
              <a:t>zero and less than alpha.</a:t>
            </a:r>
            <a:endParaRPr lang="en-US" sz="1100" dirty="0"/>
          </a:p>
          <a:p>
            <a:pPr marL="171450" indent="-171450">
              <a:buFont typeface="Arial" panose="020B0604020202020204" pitchFamily="34" charset="0"/>
              <a:buChar char="•"/>
            </a:pPr>
            <a:r>
              <a:rPr lang="en-US" sz="1100" dirty="0"/>
              <a:t>Reject null hypothesis due to sufficient evidence at level of significance alpha = </a:t>
            </a:r>
            <a:r>
              <a:rPr lang="en-US" sz="1100" dirty="0" smtClean="0"/>
              <a:t>0.05</a:t>
            </a:r>
          </a:p>
          <a:p>
            <a:pPr marL="171450" indent="-171450">
              <a:buFont typeface="Arial" panose="020B0604020202020204" pitchFamily="34" charset="0"/>
              <a:buChar char="•"/>
            </a:pPr>
            <a:r>
              <a:rPr lang="en-US" sz="1100" dirty="0" smtClean="0"/>
              <a:t>Throughput Efficiency has significantly improved.</a:t>
            </a:r>
            <a:endParaRPr lang="en-US" sz="1100" dirty="0"/>
          </a:p>
        </p:txBody>
      </p:sp>
      <p:sp>
        <p:nvSpPr>
          <p:cNvPr id="2" name="TextBox 1"/>
          <p:cNvSpPr txBox="1"/>
          <p:nvPr/>
        </p:nvSpPr>
        <p:spPr>
          <a:xfrm>
            <a:off x="622404" y="3685893"/>
            <a:ext cx="916912" cy="738664"/>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r"/>
            <a:r>
              <a:rPr lang="en-US" sz="1400" dirty="0" smtClean="0"/>
              <a:t>Improved</a:t>
            </a:r>
          </a:p>
          <a:p>
            <a:pPr algn="r"/>
            <a:r>
              <a:rPr lang="en-US" sz="1400" dirty="0" smtClean="0"/>
              <a:t>Sample</a:t>
            </a:r>
          </a:p>
          <a:p>
            <a:pPr algn="r"/>
            <a:r>
              <a:rPr lang="en-US" sz="1400" dirty="0" smtClean="0"/>
              <a:t>Statistics</a:t>
            </a:r>
            <a:endParaRPr lang="en-US" sz="1400" dirty="0"/>
          </a:p>
        </p:txBody>
      </p:sp>
    </p:spTree>
    <p:extLst>
      <p:ext uri="{BB962C8B-B14F-4D97-AF65-F5344CB8AC3E}">
        <p14:creationId xmlns:p14="http://schemas.microsoft.com/office/powerpoint/2010/main" val="2786878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6"/>
          <p:cNvSpPr txBox="1">
            <a:spLocks noChangeArrowheads="1"/>
          </p:cNvSpPr>
          <p:nvPr/>
        </p:nvSpPr>
        <p:spPr bwMode="auto">
          <a:xfrm>
            <a:off x="1955800" y="101600"/>
            <a:ext cx="703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b="1" dirty="0" smtClean="0">
                <a:solidFill>
                  <a:srgbClr val="0316A1"/>
                </a:solidFill>
                <a:latin typeface="Arial" panose="020B0604020202020204" pitchFamily="34" charset="0"/>
              </a:rPr>
              <a:t>Geometry Feature Extraction Efficiency</a:t>
            </a:r>
            <a:endParaRPr lang="en-US" altLang="en-US" b="1" dirty="0">
              <a:solidFill>
                <a:srgbClr val="0316A1"/>
              </a:solidFill>
              <a:latin typeface="Arial" panose="020B0604020202020204" pitchFamily="34" charset="0"/>
            </a:endParaRPr>
          </a:p>
        </p:txBody>
      </p:sp>
      <p:sp>
        <p:nvSpPr>
          <p:cNvPr id="9" name="Text Box 46"/>
          <p:cNvSpPr txBox="1">
            <a:spLocks noChangeArrowheads="1"/>
          </p:cNvSpPr>
          <p:nvPr/>
        </p:nvSpPr>
        <p:spPr bwMode="auto">
          <a:xfrm>
            <a:off x="3951288" y="609600"/>
            <a:ext cx="5040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200" dirty="0">
                <a:solidFill>
                  <a:schemeClr val="tx2"/>
                </a:solidFill>
                <a:latin typeface="Arial" panose="020B0604020202020204" pitchFamily="34" charset="0"/>
              </a:rPr>
              <a:t>Process owner: </a:t>
            </a:r>
            <a:r>
              <a:rPr lang="en-US" altLang="en-US" sz="1200" dirty="0" smtClean="0">
                <a:solidFill>
                  <a:schemeClr val="tx2"/>
                </a:solidFill>
                <a:latin typeface="Arial" panose="020B0604020202020204" pitchFamily="34" charset="0"/>
              </a:rPr>
              <a:t>Thomas Bahng</a:t>
            </a:r>
            <a:endParaRPr lang="en-US" altLang="en-US" sz="1200" dirty="0">
              <a:solidFill>
                <a:schemeClr val="tx2"/>
              </a:solidFill>
              <a:latin typeface="Arial" panose="020B0604020202020204" pitchFamily="34" charset="0"/>
            </a:endParaRPr>
          </a:p>
        </p:txBody>
      </p:sp>
      <p:sp>
        <p:nvSpPr>
          <p:cNvPr id="10" name="Text Box 76"/>
          <p:cNvSpPr txBox="1">
            <a:spLocks noChangeArrowheads="1"/>
          </p:cNvSpPr>
          <p:nvPr/>
        </p:nvSpPr>
        <p:spPr bwMode="auto">
          <a:xfrm>
            <a:off x="152400" y="152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dirty="0" smtClean="0">
                <a:latin typeface="Stencil" panose="040409050D0802020404" pitchFamily="82" charset="0"/>
              </a:rPr>
              <a:t>MBC 638</a:t>
            </a:r>
            <a:endParaRPr lang="en-US" altLang="en-US" b="1" dirty="0">
              <a:latin typeface="Stencil" panose="040409050D0802020404" pitchFamily="82" charset="0"/>
            </a:endParaRPr>
          </a:p>
        </p:txBody>
      </p:sp>
      <p:sp>
        <p:nvSpPr>
          <p:cNvPr id="22" name="Text Box 76"/>
          <p:cNvSpPr txBox="1">
            <a:spLocks noChangeArrowheads="1"/>
          </p:cNvSpPr>
          <p:nvPr/>
        </p:nvSpPr>
        <p:spPr bwMode="auto">
          <a:xfrm>
            <a:off x="152400" y="518319"/>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dirty="0" smtClean="0">
                <a:latin typeface="Segoe UI" panose="020B0502040204020203" pitchFamily="34" charset="0"/>
                <a:ea typeface="Segoe UI Black" panose="020B0A02040204020203" pitchFamily="34" charset="0"/>
                <a:cs typeface="Segoe UI" panose="020B0502040204020203" pitchFamily="34" charset="0"/>
              </a:rPr>
              <a:t>Improve</a:t>
            </a:r>
            <a:endParaRPr lang="en-US" altLang="en-US" dirty="0">
              <a:latin typeface="Segoe UI" panose="020B0502040204020203" pitchFamily="34" charset="0"/>
              <a:ea typeface="Segoe UI Black" panose="020B0A02040204020203" pitchFamily="34" charset="0"/>
              <a:cs typeface="Segoe UI" panose="020B0502040204020203" pitchFamily="34" charset="0"/>
            </a:endParaRPr>
          </a:p>
        </p:txBody>
      </p:sp>
      <p:sp>
        <p:nvSpPr>
          <p:cNvPr id="11" name="TextBox 10"/>
          <p:cNvSpPr txBox="1"/>
          <p:nvPr/>
        </p:nvSpPr>
        <p:spPr>
          <a:xfrm>
            <a:off x="685800" y="1590472"/>
            <a:ext cx="7290881" cy="338554"/>
          </a:xfrm>
          <a:prstGeom prst="rect">
            <a:avLst/>
          </a:prstGeom>
          <a:noFill/>
        </p:spPr>
        <p:txBody>
          <a:bodyPr wrap="square" rtlCol="0">
            <a:spAutoFit/>
          </a:bodyPr>
          <a:lstStyle/>
          <a:p>
            <a:pPr algn="ctr"/>
            <a:r>
              <a:rPr lang="en-US" sz="1600" dirty="0" smtClean="0"/>
              <a:t>Sigma Quality Level</a:t>
            </a:r>
            <a:endParaRPr lang="en-US" sz="1600" dirty="0"/>
          </a:p>
        </p:txBody>
      </p:sp>
      <p:sp>
        <p:nvSpPr>
          <p:cNvPr id="19" name="TextBox 18"/>
          <p:cNvSpPr txBox="1"/>
          <p:nvPr/>
        </p:nvSpPr>
        <p:spPr>
          <a:xfrm>
            <a:off x="152400" y="2017514"/>
            <a:ext cx="8751651" cy="1446550"/>
          </a:xfrm>
          <a:prstGeom prst="rect">
            <a:avLst/>
          </a:prstGeom>
          <a:noFill/>
        </p:spPr>
        <p:txBody>
          <a:bodyPr wrap="square" rtlCol="0">
            <a:spAutoFit/>
          </a:bodyPr>
          <a:lstStyle/>
          <a:p>
            <a:r>
              <a:rPr lang="en-US" sz="1100" dirty="0" smtClean="0"/>
              <a:t>A defect is defined as:</a:t>
            </a:r>
          </a:p>
          <a:p>
            <a:pPr marL="228600" indent="-228600">
              <a:buFont typeface="+mj-lt"/>
              <a:buAutoNum type="arabicPeriod"/>
            </a:pPr>
            <a:r>
              <a:rPr lang="en-US" sz="1100" dirty="0" smtClean="0"/>
              <a:t>Not meeting the customer requirement for processing a minimum of 5,000 models per day (i.e. </a:t>
            </a:r>
            <a:r>
              <a:rPr lang="en-US" sz="1100" b="1" dirty="0" smtClean="0"/>
              <a:t>throughput</a:t>
            </a:r>
            <a:r>
              <a:rPr lang="en-US" sz="1100" dirty="0" smtClean="0"/>
              <a:t> &gt;= 5,000).</a:t>
            </a:r>
          </a:p>
          <a:p>
            <a:pPr marL="228600" indent="-228600">
              <a:buFont typeface="+mj-lt"/>
              <a:buAutoNum type="arabicPeriod"/>
            </a:pPr>
            <a:r>
              <a:rPr lang="en-US" sz="1100" dirty="0" smtClean="0"/>
              <a:t>There are unprocessed batches at the end of the day (i.e. </a:t>
            </a:r>
            <a:r>
              <a:rPr lang="en-US" sz="1100" b="1" dirty="0" smtClean="0"/>
              <a:t>total batches </a:t>
            </a:r>
            <a:r>
              <a:rPr lang="en-US" sz="1100" dirty="0" smtClean="0"/>
              <a:t>&gt; </a:t>
            </a:r>
            <a:r>
              <a:rPr lang="en-US" sz="1100" b="1" dirty="0" smtClean="0"/>
              <a:t>total number of batch reports</a:t>
            </a:r>
            <a:r>
              <a:rPr lang="en-US" sz="1100" dirty="0" smtClean="0"/>
              <a:t>).</a:t>
            </a:r>
          </a:p>
          <a:p>
            <a:r>
              <a:rPr lang="en-US" sz="1100" dirty="0" smtClean="0"/>
              <a:t>There are two defect opportunities per unit (per observed day).</a:t>
            </a:r>
          </a:p>
          <a:p>
            <a:endParaRPr lang="en-US" sz="1100" dirty="0"/>
          </a:p>
          <a:p>
            <a:r>
              <a:rPr lang="en-US" sz="1100" dirty="0"/>
              <a:t>Data was collected over a period of </a:t>
            </a:r>
            <a:r>
              <a:rPr lang="en-US" sz="1100" dirty="0" smtClean="0"/>
              <a:t>21 </a:t>
            </a:r>
            <a:r>
              <a:rPr lang="en-US" sz="1100" dirty="0"/>
              <a:t>days. For each day, the total number of model batches, output reports, and throughput were measured. </a:t>
            </a:r>
            <a:endParaRPr lang="en-US" sz="1100" dirty="0" smtClean="0"/>
          </a:p>
          <a:p>
            <a:endParaRPr lang="en-US" sz="1100" dirty="0" smtClean="0"/>
          </a:p>
        </p:txBody>
      </p:sp>
      <p:graphicFrame>
        <p:nvGraphicFramePr>
          <p:cNvPr id="5" name="Table 4"/>
          <p:cNvGraphicFramePr>
            <a:graphicFrameLocks noGrp="1"/>
          </p:cNvGraphicFramePr>
          <p:nvPr>
            <p:extLst>
              <p:ext uri="{D42A27DB-BD31-4B8C-83A1-F6EECF244321}">
                <p14:modId xmlns:p14="http://schemas.microsoft.com/office/powerpoint/2010/main" val="4073858591"/>
              </p:ext>
            </p:extLst>
          </p:nvPr>
        </p:nvGraphicFramePr>
        <p:xfrm>
          <a:off x="152400" y="3552552"/>
          <a:ext cx="2641600" cy="1645920"/>
        </p:xfrm>
        <a:graphic>
          <a:graphicData uri="http://schemas.openxmlformats.org/drawingml/2006/table">
            <a:tbl>
              <a:tblPr/>
              <a:tblGrid>
                <a:gridCol w="1938440"/>
                <a:gridCol w="703160"/>
              </a:tblGrid>
              <a:tr h="182880">
                <a:tc gridSpan="2">
                  <a:txBody>
                    <a:bodyPr/>
                    <a:lstStyle/>
                    <a:p>
                      <a:pPr algn="ctr" fontAlgn="b"/>
                      <a:r>
                        <a:rPr lang="en-US" sz="1100" b="1" i="0" u="none" strike="noStrike" dirty="0">
                          <a:solidFill>
                            <a:srgbClr val="FFFFFF"/>
                          </a:solidFill>
                          <a:effectLst/>
                          <a:latin typeface="Calibri" panose="020F0502020204030204" pitchFamily="34" charset="0"/>
                        </a:rPr>
                        <a:t>Baseline</a:t>
                      </a:r>
                    </a:p>
                  </a:txBody>
                  <a:tcPr marL="7620" marR="7620" marT="7620" marB="0" anchor="b">
                    <a:lnL>
                      <a:noFill/>
                    </a:lnL>
                    <a:lnR>
                      <a:noFill/>
                    </a:lnR>
                    <a:lnT>
                      <a:noFill/>
                    </a:lnT>
                    <a:lnB w="6350" cap="flat" cmpd="sng" algn="ctr">
                      <a:solidFill>
                        <a:srgbClr val="8EA9DB"/>
                      </a:solidFill>
                      <a:prstDash val="solid"/>
                      <a:round/>
                      <a:headEnd type="none" w="med" len="med"/>
                      <a:tailEnd type="none" w="med" len="med"/>
                    </a:lnB>
                    <a:solidFill>
                      <a:srgbClr val="ED7D31"/>
                    </a:solidFill>
                  </a:tcPr>
                </a:tc>
                <a:tc hMerge="1">
                  <a:txBody>
                    <a:bodyPr/>
                    <a:lstStyle/>
                    <a:p>
                      <a:endParaRPr lang="en-US"/>
                    </a:p>
                  </a:txBody>
                  <a:tcPr/>
                </a:tc>
              </a:tr>
              <a:tr h="182880">
                <a:tc>
                  <a:txBody>
                    <a:bodyPr/>
                    <a:lstStyle/>
                    <a:p>
                      <a:pPr algn="l" fontAlgn="b"/>
                      <a:r>
                        <a:rPr lang="en-US" sz="1100" b="1" i="0" u="none" strike="noStrike">
                          <a:solidFill>
                            <a:srgbClr val="FFFFFF"/>
                          </a:solidFill>
                          <a:effectLst/>
                          <a:latin typeface="Calibri" panose="020F0502020204030204" pitchFamily="34" charset="0"/>
                        </a:rPr>
                        <a:t>Variable</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Calibri" panose="020F0502020204030204" pitchFamily="34" charset="0"/>
                        </a:rPr>
                        <a:t>Value</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r>
              <a:tr h="182880">
                <a:tc>
                  <a:txBody>
                    <a:bodyPr/>
                    <a:lstStyle/>
                    <a:p>
                      <a:pPr algn="l" fontAlgn="b"/>
                      <a:r>
                        <a:rPr lang="en-US" sz="1100" b="0" i="0" u="none" strike="noStrike" dirty="0">
                          <a:solidFill>
                            <a:srgbClr val="000000"/>
                          </a:solidFill>
                          <a:effectLst/>
                          <a:latin typeface="Calibri" panose="020F0502020204030204" pitchFamily="34" charset="0"/>
                        </a:rPr>
                        <a:t>Defect Opportunities per Unit</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Calibri" panose="020F0502020204030204" pitchFamily="34" charset="0"/>
                        </a:rPr>
                        <a:t>2</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r h="182880">
                <a:tc>
                  <a:txBody>
                    <a:bodyPr/>
                    <a:lstStyle/>
                    <a:p>
                      <a:pPr algn="l" fontAlgn="b"/>
                      <a:r>
                        <a:rPr lang="en-US" sz="1100" b="0" i="0" u="none" strike="noStrike">
                          <a:solidFill>
                            <a:srgbClr val="000000"/>
                          </a:solidFill>
                          <a:effectLst/>
                          <a:latin typeface="Calibri" panose="020F0502020204030204" pitchFamily="34" charset="0"/>
                        </a:rPr>
                        <a:t>Total Units (# of days)</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smtClean="0">
                          <a:solidFill>
                            <a:srgbClr val="000000"/>
                          </a:solidFill>
                          <a:effectLst/>
                          <a:latin typeface="Calibri" panose="020F0502020204030204" pitchFamily="34" charset="0"/>
                        </a:rPr>
                        <a:t>21</a:t>
                      </a:r>
                      <a:endParaRPr lang="en-US" sz="1100" b="0" i="0" u="none" strike="noStrike" dirty="0">
                        <a:solidFill>
                          <a:srgbClr val="000000"/>
                        </a:solidFill>
                        <a:effectLst/>
                        <a:latin typeface="Calibri" panose="020F0502020204030204" pitchFamily="34" charset="0"/>
                      </a:endParaRP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r>
              <a:tr h="182880">
                <a:tc>
                  <a:txBody>
                    <a:bodyPr/>
                    <a:lstStyle/>
                    <a:p>
                      <a:pPr algn="l" fontAlgn="b"/>
                      <a:r>
                        <a:rPr lang="en-US" sz="1100" b="0" i="0" u="none" strike="noStrike" dirty="0">
                          <a:solidFill>
                            <a:srgbClr val="000000"/>
                          </a:solidFill>
                          <a:effectLst/>
                          <a:latin typeface="Calibri" panose="020F0502020204030204" pitchFamily="34" charset="0"/>
                        </a:rPr>
                        <a:t>Total Possible Defects</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smtClean="0">
                          <a:solidFill>
                            <a:srgbClr val="000000"/>
                          </a:solidFill>
                          <a:effectLst/>
                          <a:latin typeface="Calibri" panose="020F0502020204030204" pitchFamily="34" charset="0"/>
                        </a:rPr>
                        <a:t>42</a:t>
                      </a:r>
                      <a:endParaRPr lang="en-US" sz="1100" b="0" i="0" u="none" strike="noStrike" dirty="0">
                        <a:solidFill>
                          <a:srgbClr val="000000"/>
                        </a:solidFill>
                        <a:effectLst/>
                        <a:latin typeface="Calibri" panose="020F0502020204030204" pitchFamily="34" charset="0"/>
                      </a:endParaRP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r h="182880">
                <a:tc>
                  <a:txBody>
                    <a:bodyPr/>
                    <a:lstStyle/>
                    <a:p>
                      <a:pPr algn="l" fontAlgn="b"/>
                      <a:r>
                        <a:rPr lang="en-US" sz="1100" b="0" i="0" u="none" strike="noStrike">
                          <a:solidFill>
                            <a:srgbClr val="000000"/>
                          </a:solidFill>
                          <a:effectLst/>
                          <a:latin typeface="Calibri" panose="020F0502020204030204" pitchFamily="34" charset="0"/>
                        </a:rPr>
                        <a:t>Total Actual Defects</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smtClean="0">
                          <a:solidFill>
                            <a:srgbClr val="000000"/>
                          </a:solidFill>
                          <a:effectLst/>
                          <a:latin typeface="Calibri" panose="020F0502020204030204" pitchFamily="34" charset="0"/>
                        </a:rPr>
                        <a:t>2</a:t>
                      </a:r>
                      <a:endParaRPr lang="en-US" sz="1100" b="0" i="0" u="none" strike="noStrike" dirty="0">
                        <a:solidFill>
                          <a:srgbClr val="000000"/>
                        </a:solidFill>
                        <a:effectLst/>
                        <a:latin typeface="Calibri" panose="020F0502020204030204" pitchFamily="34" charset="0"/>
                      </a:endParaRP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r>
              <a:tr h="182880">
                <a:tc>
                  <a:txBody>
                    <a:bodyPr/>
                    <a:lstStyle/>
                    <a:p>
                      <a:pPr algn="l" fontAlgn="b"/>
                      <a:r>
                        <a:rPr lang="en-US" sz="1100" b="0" i="0" u="none" strike="noStrike">
                          <a:solidFill>
                            <a:srgbClr val="000000"/>
                          </a:solidFill>
                          <a:effectLst/>
                          <a:latin typeface="Calibri" panose="020F0502020204030204" pitchFamily="34" charset="0"/>
                        </a:rPr>
                        <a:t>Defects per Opportunity Rate</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smtClean="0">
                          <a:solidFill>
                            <a:srgbClr val="000000"/>
                          </a:solidFill>
                          <a:effectLst/>
                          <a:latin typeface="Calibri" panose="020F0502020204030204" pitchFamily="34" charset="0"/>
                        </a:rPr>
                        <a:t>0.0476</a:t>
                      </a:r>
                      <a:endParaRPr lang="en-US" sz="1100" b="0" i="0" u="none" strike="noStrike" dirty="0">
                        <a:solidFill>
                          <a:srgbClr val="000000"/>
                        </a:solidFill>
                        <a:effectLst/>
                        <a:latin typeface="Calibri" panose="020F0502020204030204" pitchFamily="34" charset="0"/>
                      </a:endParaRP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r h="182880">
                <a:tc>
                  <a:txBody>
                    <a:bodyPr/>
                    <a:lstStyle/>
                    <a:p>
                      <a:pPr algn="l" fontAlgn="b"/>
                      <a:r>
                        <a:rPr lang="en-US" sz="1100" b="0" i="0" u="none" strike="noStrike">
                          <a:solidFill>
                            <a:srgbClr val="000000"/>
                          </a:solidFill>
                          <a:effectLst/>
                          <a:latin typeface="Calibri" panose="020F0502020204030204" pitchFamily="34" charset="0"/>
                        </a:rPr>
                        <a:t>Defects per Million Opportunities</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smtClean="0">
                          <a:solidFill>
                            <a:srgbClr val="000000"/>
                          </a:solidFill>
                          <a:effectLst/>
                          <a:latin typeface="Calibri" panose="020F0502020204030204" pitchFamily="34" charset="0"/>
                        </a:rPr>
                        <a:t>47600</a:t>
                      </a:r>
                      <a:endParaRPr lang="en-US" sz="1100" b="0" i="0" u="none" strike="noStrike" dirty="0">
                        <a:solidFill>
                          <a:srgbClr val="000000"/>
                        </a:solidFill>
                        <a:effectLst/>
                        <a:latin typeface="Calibri" panose="020F0502020204030204" pitchFamily="34" charset="0"/>
                      </a:endParaRP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r>
              <a:tr h="182880">
                <a:tc>
                  <a:txBody>
                    <a:bodyPr/>
                    <a:lstStyle/>
                    <a:p>
                      <a:pPr algn="l" fontAlgn="b"/>
                      <a:r>
                        <a:rPr lang="en-US" sz="1100" b="0" i="0" u="none" strike="noStrike">
                          <a:solidFill>
                            <a:srgbClr val="000000"/>
                          </a:solidFill>
                          <a:effectLst/>
                          <a:latin typeface="Calibri" panose="020F0502020204030204" pitchFamily="34" charset="0"/>
                        </a:rPr>
                        <a:t>SQL</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smtClean="0">
                          <a:solidFill>
                            <a:srgbClr val="000000"/>
                          </a:solidFill>
                          <a:effectLst/>
                          <a:latin typeface="Calibri" panose="020F0502020204030204" pitchFamily="34" charset="0"/>
                        </a:rPr>
                        <a:t>3.15</a:t>
                      </a:r>
                      <a:endParaRPr lang="en-US" sz="1100" b="0" i="0" u="none" strike="noStrike" dirty="0">
                        <a:solidFill>
                          <a:srgbClr val="000000"/>
                        </a:solidFill>
                        <a:effectLst/>
                        <a:latin typeface="Calibri" panose="020F0502020204030204" pitchFamily="34" charset="0"/>
                      </a:endParaRP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bl>
          </a:graphicData>
        </a:graphic>
      </p:graphicFrame>
      <p:sp>
        <p:nvSpPr>
          <p:cNvPr id="6" name="TextBox 5"/>
          <p:cNvSpPr txBox="1"/>
          <p:nvPr/>
        </p:nvSpPr>
        <p:spPr>
          <a:xfrm>
            <a:off x="152400" y="5314884"/>
            <a:ext cx="2641600" cy="1446550"/>
          </a:xfrm>
          <a:prstGeom prst="rect">
            <a:avLst/>
          </a:prstGeom>
          <a:noFill/>
        </p:spPr>
        <p:txBody>
          <a:bodyPr wrap="square" rtlCol="0">
            <a:spAutoFit/>
          </a:bodyPr>
          <a:lstStyle/>
          <a:p>
            <a:r>
              <a:rPr lang="en-US" sz="1100" dirty="0"/>
              <a:t>Over the range of </a:t>
            </a:r>
            <a:r>
              <a:rPr lang="en-US" sz="1100" dirty="0" smtClean="0"/>
              <a:t>21 </a:t>
            </a:r>
            <a:r>
              <a:rPr lang="en-US" sz="1100" dirty="0"/>
              <a:t>observed days, the Sigma Quality Level of the </a:t>
            </a:r>
            <a:r>
              <a:rPr lang="en-US" sz="1100" dirty="0" smtClean="0"/>
              <a:t>improved process </a:t>
            </a:r>
            <a:r>
              <a:rPr lang="en-US" sz="1100" dirty="0"/>
              <a:t>was calculated to be </a:t>
            </a:r>
            <a:r>
              <a:rPr lang="en-US" sz="1100" dirty="0" smtClean="0"/>
              <a:t>3.15. </a:t>
            </a:r>
          </a:p>
          <a:p>
            <a:r>
              <a:rPr lang="en-US" sz="1100" dirty="0" smtClean="0"/>
              <a:t>This score indicates that the new process gives out higher quality output in meeting customer requirements with fewer defects and inefficiencies.</a:t>
            </a:r>
            <a:endParaRPr lang="en-US" sz="1100" dirty="0"/>
          </a:p>
        </p:txBody>
      </p:sp>
      <p:sp>
        <p:nvSpPr>
          <p:cNvPr id="20" name="TextBox 19"/>
          <p:cNvSpPr txBox="1"/>
          <p:nvPr/>
        </p:nvSpPr>
        <p:spPr>
          <a:xfrm>
            <a:off x="3070816" y="3213998"/>
            <a:ext cx="2520848" cy="338554"/>
          </a:xfrm>
          <a:prstGeom prst="rect">
            <a:avLst/>
          </a:prstGeom>
          <a:noFill/>
        </p:spPr>
        <p:txBody>
          <a:bodyPr wrap="square" rtlCol="0">
            <a:spAutoFit/>
          </a:bodyPr>
          <a:lstStyle/>
          <a:p>
            <a:r>
              <a:rPr lang="en-US" sz="1600" dirty="0" smtClean="0"/>
              <a:t>Is the Process in Control?</a:t>
            </a:r>
            <a:endParaRPr lang="en-US" sz="1600" dirty="0"/>
          </a:p>
        </p:txBody>
      </p:sp>
      <p:sp>
        <p:nvSpPr>
          <p:cNvPr id="12" name="Rectangle 11"/>
          <p:cNvSpPr/>
          <p:nvPr/>
        </p:nvSpPr>
        <p:spPr>
          <a:xfrm>
            <a:off x="5813898" y="3552552"/>
            <a:ext cx="3177702" cy="1231106"/>
          </a:xfrm>
          <a:prstGeom prst="rect">
            <a:avLst/>
          </a:prstGeom>
        </p:spPr>
        <p:txBody>
          <a:bodyPr wrap="square">
            <a:spAutoFit/>
          </a:bodyPr>
          <a:lstStyle/>
          <a:p>
            <a:r>
              <a:rPr lang="en-US" sz="1100" u="sng" dirty="0" smtClean="0"/>
              <a:t>Displaying Throughput Efficiency</a:t>
            </a:r>
            <a:r>
              <a:rPr lang="en-US" sz="1100" dirty="0" smtClean="0"/>
              <a:t> </a:t>
            </a:r>
          </a:p>
          <a:p>
            <a:r>
              <a:rPr lang="en-US" sz="800" dirty="0" smtClean="0"/>
              <a:t>(Individual Moving Range)</a:t>
            </a:r>
            <a:endParaRPr lang="en-US" sz="1100" u="sng" dirty="0" smtClean="0"/>
          </a:p>
          <a:p>
            <a:r>
              <a:rPr lang="en-US" sz="1100" dirty="0"/>
              <a:t>We seem to have a stable, controlled process. The upper control and lower control limits are not exceeded in any instances with the exception of the start of the period of performance.</a:t>
            </a:r>
          </a:p>
        </p:txBody>
      </p:sp>
      <p:pic>
        <p:nvPicPr>
          <p:cNvPr id="3" name="Picture 2"/>
          <p:cNvPicPr>
            <a:picLocks noChangeAspect="1"/>
          </p:cNvPicPr>
          <p:nvPr/>
        </p:nvPicPr>
        <p:blipFill>
          <a:blip r:embed="rId2"/>
          <a:stretch>
            <a:fillRect/>
          </a:stretch>
        </p:blipFill>
        <p:spPr>
          <a:xfrm>
            <a:off x="3070816" y="3552552"/>
            <a:ext cx="2615230" cy="3015574"/>
          </a:xfrm>
          <a:prstGeom prst="rect">
            <a:avLst/>
          </a:prstGeom>
        </p:spPr>
      </p:pic>
    </p:spTree>
    <p:extLst>
      <p:ext uri="{BB962C8B-B14F-4D97-AF65-F5344CB8AC3E}">
        <p14:creationId xmlns:p14="http://schemas.microsoft.com/office/powerpoint/2010/main" val="471748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6"/>
          <p:cNvSpPr txBox="1">
            <a:spLocks noChangeArrowheads="1"/>
          </p:cNvSpPr>
          <p:nvPr/>
        </p:nvSpPr>
        <p:spPr bwMode="auto">
          <a:xfrm>
            <a:off x="1955800" y="101600"/>
            <a:ext cx="703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b="1" dirty="0" smtClean="0">
                <a:solidFill>
                  <a:srgbClr val="0316A1"/>
                </a:solidFill>
                <a:latin typeface="Arial" panose="020B0604020202020204" pitchFamily="34" charset="0"/>
              </a:rPr>
              <a:t>Geometry Feature Extraction Efficiency</a:t>
            </a:r>
            <a:endParaRPr lang="en-US" altLang="en-US" b="1" dirty="0">
              <a:solidFill>
                <a:srgbClr val="0316A1"/>
              </a:solidFill>
              <a:latin typeface="Arial" panose="020B0604020202020204" pitchFamily="34" charset="0"/>
            </a:endParaRPr>
          </a:p>
        </p:txBody>
      </p:sp>
      <p:sp>
        <p:nvSpPr>
          <p:cNvPr id="9" name="Text Box 46"/>
          <p:cNvSpPr txBox="1">
            <a:spLocks noChangeArrowheads="1"/>
          </p:cNvSpPr>
          <p:nvPr/>
        </p:nvSpPr>
        <p:spPr bwMode="auto">
          <a:xfrm>
            <a:off x="3951288" y="609600"/>
            <a:ext cx="5040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200" dirty="0">
                <a:solidFill>
                  <a:schemeClr val="tx2"/>
                </a:solidFill>
                <a:latin typeface="Arial" panose="020B0604020202020204" pitchFamily="34" charset="0"/>
              </a:rPr>
              <a:t>Process owner: </a:t>
            </a:r>
            <a:r>
              <a:rPr lang="en-US" altLang="en-US" sz="1200" dirty="0" smtClean="0">
                <a:solidFill>
                  <a:schemeClr val="tx2"/>
                </a:solidFill>
                <a:latin typeface="Arial" panose="020B0604020202020204" pitchFamily="34" charset="0"/>
              </a:rPr>
              <a:t>Thomas Bahng</a:t>
            </a:r>
            <a:endParaRPr lang="en-US" altLang="en-US" sz="1200" dirty="0">
              <a:solidFill>
                <a:schemeClr val="tx2"/>
              </a:solidFill>
              <a:latin typeface="Arial" panose="020B0604020202020204" pitchFamily="34" charset="0"/>
            </a:endParaRPr>
          </a:p>
        </p:txBody>
      </p:sp>
      <p:sp>
        <p:nvSpPr>
          <p:cNvPr id="10" name="Text Box 76"/>
          <p:cNvSpPr txBox="1">
            <a:spLocks noChangeArrowheads="1"/>
          </p:cNvSpPr>
          <p:nvPr/>
        </p:nvSpPr>
        <p:spPr bwMode="auto">
          <a:xfrm>
            <a:off x="152400" y="152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dirty="0" smtClean="0">
                <a:latin typeface="Stencil" panose="040409050D0802020404" pitchFamily="82" charset="0"/>
              </a:rPr>
              <a:t>MBC 638</a:t>
            </a:r>
            <a:endParaRPr lang="en-US" altLang="en-US" b="1" dirty="0">
              <a:latin typeface="Stencil" panose="040409050D0802020404" pitchFamily="82" charset="0"/>
            </a:endParaRPr>
          </a:p>
        </p:txBody>
      </p:sp>
      <p:sp>
        <p:nvSpPr>
          <p:cNvPr id="22" name="Text Box 76"/>
          <p:cNvSpPr txBox="1">
            <a:spLocks noChangeArrowheads="1"/>
          </p:cNvSpPr>
          <p:nvPr/>
        </p:nvSpPr>
        <p:spPr bwMode="auto">
          <a:xfrm>
            <a:off x="152400" y="518319"/>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dirty="0" smtClean="0">
                <a:latin typeface="Segoe UI" panose="020B0502040204020203" pitchFamily="34" charset="0"/>
                <a:ea typeface="Segoe UI Black" panose="020B0A02040204020203" pitchFamily="34" charset="0"/>
                <a:cs typeface="Segoe UI" panose="020B0502040204020203" pitchFamily="34" charset="0"/>
              </a:rPr>
              <a:t>Improve</a:t>
            </a:r>
            <a:endParaRPr lang="en-US" altLang="en-US" dirty="0">
              <a:latin typeface="Segoe UI" panose="020B0502040204020203" pitchFamily="34" charset="0"/>
              <a:ea typeface="Segoe UI Black" panose="020B0A02040204020203" pitchFamily="34" charset="0"/>
              <a:cs typeface="Segoe UI" panose="020B0502040204020203" pitchFamily="34" charset="0"/>
            </a:endParaRPr>
          </a:p>
        </p:txBody>
      </p:sp>
      <p:sp>
        <p:nvSpPr>
          <p:cNvPr id="11" name="TextBox 10"/>
          <p:cNvSpPr txBox="1"/>
          <p:nvPr/>
        </p:nvSpPr>
        <p:spPr>
          <a:xfrm>
            <a:off x="152400" y="1482318"/>
            <a:ext cx="7290881" cy="338554"/>
          </a:xfrm>
          <a:prstGeom prst="rect">
            <a:avLst/>
          </a:prstGeom>
          <a:noFill/>
        </p:spPr>
        <p:txBody>
          <a:bodyPr wrap="square" rtlCol="0">
            <a:spAutoFit/>
          </a:bodyPr>
          <a:lstStyle/>
          <a:p>
            <a:r>
              <a:rPr lang="en-US" sz="1600" dirty="0" smtClean="0"/>
              <a:t>Summary: Improve</a:t>
            </a:r>
            <a:endParaRPr lang="en-US" sz="1600" dirty="0"/>
          </a:p>
        </p:txBody>
      </p:sp>
      <p:sp>
        <p:nvSpPr>
          <p:cNvPr id="2" name="TextBox 1"/>
          <p:cNvSpPr txBox="1"/>
          <p:nvPr/>
        </p:nvSpPr>
        <p:spPr>
          <a:xfrm>
            <a:off x="201038" y="2157342"/>
            <a:ext cx="8599251" cy="2800767"/>
          </a:xfrm>
          <a:prstGeom prst="rect">
            <a:avLst/>
          </a:prstGeom>
          <a:noFill/>
        </p:spPr>
        <p:txBody>
          <a:bodyPr wrap="square" rtlCol="0">
            <a:spAutoFit/>
          </a:bodyPr>
          <a:lstStyle/>
          <a:p>
            <a:r>
              <a:rPr lang="en-US" sz="1100" i="1" dirty="0" smtClean="0"/>
              <a:t>“Success will be measured by a 10% increase in the response variable while maintaining or exceeding the target rate of 5,000 models processed per day”</a:t>
            </a:r>
          </a:p>
          <a:p>
            <a:pPr marL="171450" indent="-171450">
              <a:buFont typeface="Arial" panose="020B0604020202020204" pitchFamily="34" charset="0"/>
              <a:buChar char="•"/>
            </a:pPr>
            <a:r>
              <a:rPr lang="en-US" sz="1100" dirty="0" smtClean="0"/>
              <a:t>In the new process, the response variable (throughput efficiency) increased by 1988%.</a:t>
            </a:r>
          </a:p>
          <a:p>
            <a:pPr marL="171450" indent="-171450">
              <a:buFont typeface="Arial" panose="020B0604020202020204" pitchFamily="34" charset="0"/>
              <a:buChar char="•"/>
            </a:pPr>
            <a:r>
              <a:rPr lang="en-US" sz="1100" dirty="0" smtClean="0"/>
              <a:t>Daily </a:t>
            </a:r>
            <a:r>
              <a:rPr lang="en-US" sz="1100" dirty="0"/>
              <a:t>targets were met in most cases and the number of actual defects decreased as shown by the new Sigma Quality Level</a:t>
            </a:r>
            <a:r>
              <a:rPr lang="en-US" sz="1100" dirty="0" smtClean="0"/>
              <a:t>.</a:t>
            </a:r>
            <a:endParaRPr lang="en-US" sz="1100" dirty="0"/>
          </a:p>
          <a:p>
            <a:pPr marL="171450" indent="-171450">
              <a:buFont typeface="Arial" panose="020B0604020202020204" pitchFamily="34" charset="0"/>
              <a:buChar char="•"/>
            </a:pPr>
            <a:r>
              <a:rPr lang="en-US" sz="1100" dirty="0"/>
              <a:t>The process was improved to such an extent that only 1 engineer was needed to accomplish this activity in the specified period of performance</a:t>
            </a:r>
            <a:r>
              <a:rPr lang="en-US" sz="1100" dirty="0" smtClean="0"/>
              <a:t>.</a:t>
            </a:r>
          </a:p>
          <a:p>
            <a:pPr marL="171450" indent="-171450">
              <a:buFont typeface="Arial" panose="020B0604020202020204" pitchFamily="34" charset="0"/>
              <a:buChar char="•"/>
            </a:pPr>
            <a:r>
              <a:rPr lang="en-US" sz="1100" dirty="0" smtClean="0"/>
              <a:t>The </a:t>
            </a:r>
            <a:r>
              <a:rPr lang="en-US" sz="1100" dirty="0"/>
              <a:t>process was improved and statistically validated through a two-sample left-tailed hypothesis test.</a:t>
            </a:r>
          </a:p>
          <a:p>
            <a:pPr marL="171450" indent="-171450">
              <a:buFont typeface="Arial" panose="020B0604020202020204" pitchFamily="34" charset="0"/>
              <a:buChar char="•"/>
            </a:pPr>
            <a:r>
              <a:rPr lang="en-US" sz="1100" dirty="0" smtClean="0"/>
              <a:t>The </a:t>
            </a:r>
            <a:r>
              <a:rPr lang="en-US" sz="1100" dirty="0"/>
              <a:t>Sigma Quality Level of the new process increased to 3.15 from 1.35</a:t>
            </a:r>
            <a:r>
              <a:rPr lang="en-US" sz="1100" dirty="0" smtClean="0"/>
              <a:t>.</a:t>
            </a:r>
            <a:endParaRPr lang="en-US" sz="1100" dirty="0"/>
          </a:p>
          <a:p>
            <a:pPr marL="171450" indent="-171450">
              <a:buFont typeface="Arial" panose="020B0604020202020204" pitchFamily="34" charset="0"/>
              <a:buChar char="•"/>
            </a:pPr>
            <a:r>
              <a:rPr lang="en-US" sz="1100" dirty="0"/>
              <a:t>Process Control Charts display a more stable and controlled </a:t>
            </a:r>
            <a:r>
              <a:rPr lang="en-US" sz="1100" dirty="0" smtClean="0"/>
              <a:t>process with common cause variation driven largely by noise.</a:t>
            </a:r>
          </a:p>
          <a:p>
            <a:pPr marL="171450" indent="-171450">
              <a:buFont typeface="Arial" panose="020B0604020202020204" pitchFamily="34" charset="0"/>
              <a:buChar char="•"/>
            </a:pPr>
            <a:endParaRPr lang="en-US" sz="1100" dirty="0"/>
          </a:p>
          <a:p>
            <a:r>
              <a:rPr lang="en-US" sz="1100" b="1" u="sng" dirty="0" smtClean="0"/>
              <a:t>Lessons Learned</a:t>
            </a:r>
          </a:p>
          <a:p>
            <a:r>
              <a:rPr lang="en-US" sz="1100" dirty="0"/>
              <a:t>Program subroutines could be further optimized to accomplish more in less time. There were too many touch-points in the old end-to-end process, which when multiplied over the number of required batches, resulted in a great deal of touch-time per day. Data manipulation and validation by users was </a:t>
            </a:r>
            <a:r>
              <a:rPr lang="en-US" sz="1100" dirty="0" smtClean="0"/>
              <a:t>separated out </a:t>
            </a:r>
            <a:r>
              <a:rPr lang="en-US" sz="1100" dirty="0"/>
              <a:t>from the process </a:t>
            </a:r>
            <a:r>
              <a:rPr lang="en-US" sz="1100" dirty="0" smtClean="0"/>
              <a:t>entirely and </a:t>
            </a:r>
            <a:r>
              <a:rPr lang="en-US" sz="1100" dirty="0"/>
              <a:t>automated. Software could be developed to leverage </a:t>
            </a:r>
            <a:r>
              <a:rPr lang="en-US" sz="1100" dirty="0" smtClean="0"/>
              <a:t>available APIs </a:t>
            </a:r>
            <a:r>
              <a:rPr lang="en-US" sz="1100" dirty="0"/>
              <a:t>and automate multiple iterations of batch processing. As a result, more models could be processed through the end-to-end pipeline with minimal touch-time.</a:t>
            </a:r>
          </a:p>
        </p:txBody>
      </p:sp>
    </p:spTree>
    <p:extLst>
      <p:ext uri="{BB962C8B-B14F-4D97-AF65-F5344CB8AC3E}">
        <p14:creationId xmlns:p14="http://schemas.microsoft.com/office/powerpoint/2010/main" val="37163405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6"/>
          <p:cNvSpPr txBox="1">
            <a:spLocks noChangeArrowheads="1"/>
          </p:cNvSpPr>
          <p:nvPr/>
        </p:nvSpPr>
        <p:spPr bwMode="auto">
          <a:xfrm>
            <a:off x="1955800" y="101600"/>
            <a:ext cx="703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b="1" dirty="0" smtClean="0">
                <a:solidFill>
                  <a:srgbClr val="0316A1"/>
                </a:solidFill>
                <a:latin typeface="Arial" panose="020B0604020202020204" pitchFamily="34" charset="0"/>
              </a:rPr>
              <a:t>Geometry Feature Extraction Efficiency</a:t>
            </a:r>
            <a:endParaRPr lang="en-US" altLang="en-US" b="1" dirty="0">
              <a:solidFill>
                <a:srgbClr val="0316A1"/>
              </a:solidFill>
              <a:latin typeface="Arial" panose="020B0604020202020204" pitchFamily="34" charset="0"/>
            </a:endParaRPr>
          </a:p>
        </p:txBody>
      </p:sp>
      <p:sp>
        <p:nvSpPr>
          <p:cNvPr id="9" name="Text Box 46"/>
          <p:cNvSpPr txBox="1">
            <a:spLocks noChangeArrowheads="1"/>
          </p:cNvSpPr>
          <p:nvPr/>
        </p:nvSpPr>
        <p:spPr bwMode="auto">
          <a:xfrm>
            <a:off x="3951288" y="609600"/>
            <a:ext cx="5040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200" dirty="0">
                <a:solidFill>
                  <a:schemeClr val="tx2"/>
                </a:solidFill>
                <a:latin typeface="Arial" panose="020B0604020202020204" pitchFamily="34" charset="0"/>
              </a:rPr>
              <a:t>Process owner: </a:t>
            </a:r>
            <a:r>
              <a:rPr lang="en-US" altLang="en-US" sz="1200" dirty="0" smtClean="0">
                <a:solidFill>
                  <a:schemeClr val="tx2"/>
                </a:solidFill>
                <a:latin typeface="Arial" panose="020B0604020202020204" pitchFamily="34" charset="0"/>
              </a:rPr>
              <a:t>Thomas Bahng</a:t>
            </a:r>
            <a:endParaRPr lang="en-US" altLang="en-US" sz="1200" dirty="0">
              <a:solidFill>
                <a:schemeClr val="tx2"/>
              </a:solidFill>
              <a:latin typeface="Arial" panose="020B0604020202020204" pitchFamily="34" charset="0"/>
            </a:endParaRPr>
          </a:p>
        </p:txBody>
      </p:sp>
      <p:sp>
        <p:nvSpPr>
          <p:cNvPr id="10" name="Text Box 76"/>
          <p:cNvSpPr txBox="1">
            <a:spLocks noChangeArrowheads="1"/>
          </p:cNvSpPr>
          <p:nvPr/>
        </p:nvSpPr>
        <p:spPr bwMode="auto">
          <a:xfrm>
            <a:off x="152400" y="152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dirty="0" smtClean="0">
                <a:latin typeface="Stencil" panose="040409050D0802020404" pitchFamily="82" charset="0"/>
              </a:rPr>
              <a:t>MBC 638</a:t>
            </a:r>
            <a:endParaRPr lang="en-US" altLang="en-US" b="1" dirty="0">
              <a:latin typeface="Stencil" panose="040409050D0802020404" pitchFamily="82" charset="0"/>
            </a:endParaRPr>
          </a:p>
        </p:txBody>
      </p:sp>
      <p:sp>
        <p:nvSpPr>
          <p:cNvPr id="22" name="Text Box 76"/>
          <p:cNvSpPr txBox="1">
            <a:spLocks noChangeArrowheads="1"/>
          </p:cNvSpPr>
          <p:nvPr/>
        </p:nvSpPr>
        <p:spPr bwMode="auto">
          <a:xfrm>
            <a:off x="152400" y="518319"/>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dirty="0" smtClean="0">
                <a:latin typeface="Segoe UI" panose="020B0502040204020203" pitchFamily="34" charset="0"/>
                <a:ea typeface="Segoe UI Black" panose="020B0A02040204020203" pitchFamily="34" charset="0"/>
                <a:cs typeface="Segoe UI" panose="020B0502040204020203" pitchFamily="34" charset="0"/>
              </a:rPr>
              <a:t>Control</a:t>
            </a:r>
            <a:endParaRPr lang="en-US" altLang="en-US" dirty="0">
              <a:latin typeface="Segoe UI" panose="020B0502040204020203" pitchFamily="34" charset="0"/>
              <a:ea typeface="Segoe UI Black" panose="020B0A02040204020203" pitchFamily="34" charset="0"/>
              <a:cs typeface="Segoe UI" panose="020B0502040204020203" pitchFamily="34" charset="0"/>
            </a:endParaRPr>
          </a:p>
        </p:txBody>
      </p:sp>
      <p:sp>
        <p:nvSpPr>
          <p:cNvPr id="11" name="TextBox 10"/>
          <p:cNvSpPr txBox="1"/>
          <p:nvPr/>
        </p:nvSpPr>
        <p:spPr>
          <a:xfrm>
            <a:off x="152400" y="1482318"/>
            <a:ext cx="7290881" cy="507831"/>
          </a:xfrm>
          <a:prstGeom prst="rect">
            <a:avLst/>
          </a:prstGeom>
          <a:noFill/>
        </p:spPr>
        <p:txBody>
          <a:bodyPr wrap="square" rtlCol="0">
            <a:spAutoFit/>
          </a:bodyPr>
          <a:lstStyle/>
          <a:p>
            <a:r>
              <a:rPr lang="en-US" sz="1600" dirty="0" smtClean="0"/>
              <a:t>Time-Series of Throughput Efficiency in the New Process</a:t>
            </a:r>
          </a:p>
          <a:p>
            <a:r>
              <a:rPr lang="en-US" sz="1100" dirty="0"/>
              <a:t>Exponential Smoothing time series of the business process period of performance from 5/10 - 5/30.</a:t>
            </a:r>
          </a:p>
        </p:txBody>
      </p:sp>
      <p:sp>
        <p:nvSpPr>
          <p:cNvPr id="2" name="TextBox 1"/>
          <p:cNvSpPr txBox="1"/>
          <p:nvPr/>
        </p:nvSpPr>
        <p:spPr>
          <a:xfrm>
            <a:off x="330740" y="4057233"/>
            <a:ext cx="8599251" cy="2970044"/>
          </a:xfrm>
          <a:prstGeom prst="rect">
            <a:avLst/>
          </a:prstGeom>
          <a:noFill/>
        </p:spPr>
        <p:txBody>
          <a:bodyPr wrap="square" rtlCol="0">
            <a:spAutoFit/>
          </a:bodyPr>
          <a:lstStyle/>
          <a:p>
            <a:r>
              <a:rPr lang="en-US" sz="1100" b="1" u="sng" dirty="0" smtClean="0"/>
              <a:t>Conclusion &amp; Next Steps</a:t>
            </a:r>
          </a:p>
          <a:p>
            <a:r>
              <a:rPr lang="en-US" sz="1100" dirty="0" smtClean="0"/>
              <a:t>Over the course of this project, over 200,000 models were run through a baseline and improved process. </a:t>
            </a:r>
          </a:p>
          <a:p>
            <a:r>
              <a:rPr lang="en-US" sz="1100" dirty="0" smtClean="0"/>
              <a:t>The improvements deployed were statistically validated to be a success, and the new process is proving to be doing more with less touch-time. This accomplishment will support the overall technical readiness level milestones of the team and enable us to generate more value for the company.</a:t>
            </a:r>
          </a:p>
          <a:p>
            <a:r>
              <a:rPr lang="en-US" sz="1100" dirty="0"/>
              <a:t>As this process continues, we are sure to get better confidence intervals of our throughput capability as we continue to grow our sample size and reduce the margin of error.</a:t>
            </a:r>
            <a:endParaRPr lang="en-US" sz="1100" dirty="0" smtClean="0"/>
          </a:p>
          <a:p>
            <a:r>
              <a:rPr lang="en-US" sz="1100" dirty="0" smtClean="0"/>
              <a:t>In the next activity sprint, the new process will be put to the test again. We may encounter operating under different system environments, different types of models, and new users. However steps were implemented to ensure sustainability:</a:t>
            </a:r>
          </a:p>
          <a:p>
            <a:pPr marL="171450" indent="-171450">
              <a:buFont typeface="Arial" panose="020B0604020202020204" pitchFamily="34" charset="0"/>
              <a:buChar char="•"/>
            </a:pPr>
            <a:r>
              <a:rPr lang="en-US" sz="1100" dirty="0" smtClean="0"/>
              <a:t>Process </a:t>
            </a:r>
            <a:r>
              <a:rPr lang="en-US" sz="1100" dirty="0"/>
              <a:t>instructions were formally documented and made available to the team. This included accessible software requirements and dependencies.</a:t>
            </a:r>
          </a:p>
          <a:p>
            <a:pPr marL="171450" indent="-171450">
              <a:buFont typeface="Arial" panose="020B0604020202020204" pitchFamily="34" charset="0"/>
              <a:buChar char="•"/>
            </a:pPr>
            <a:r>
              <a:rPr lang="en-US" sz="1100" dirty="0" smtClean="0"/>
              <a:t>Open </a:t>
            </a:r>
            <a:r>
              <a:rPr lang="en-US" sz="1100" dirty="0"/>
              <a:t>source software was packaged to be shared and executable by internal team.</a:t>
            </a:r>
          </a:p>
          <a:p>
            <a:pPr marL="171450" indent="-171450">
              <a:buFont typeface="Arial" panose="020B0604020202020204" pitchFamily="34" charset="0"/>
              <a:buChar char="•"/>
            </a:pPr>
            <a:r>
              <a:rPr lang="en-US" sz="1100" dirty="0" smtClean="0"/>
              <a:t>This </a:t>
            </a:r>
            <a:r>
              <a:rPr lang="en-US" sz="1100" dirty="0"/>
              <a:t>process can now be sustained by a single engineer, taking up only 4 minutes of actual touch-time per day. Risk and impact on other projects are significantly mitigated by the minimal commitment needed </a:t>
            </a:r>
            <a:r>
              <a:rPr lang="en-US" sz="1100" dirty="0" smtClean="0"/>
              <a:t>throughout the entire period of performance (i.e. 1.4 hours of total touch-time vs 25 hours).</a:t>
            </a:r>
          </a:p>
          <a:p>
            <a:endParaRPr lang="en-US" sz="1100" dirty="0"/>
          </a:p>
          <a:p>
            <a:pPr marL="171450" indent="-171450">
              <a:buFont typeface="Arial" panose="020B0604020202020204" pitchFamily="34" charset="0"/>
              <a:buChar char="•"/>
            </a:pPr>
            <a:endParaRPr lang="en-US" sz="1100" dirty="0"/>
          </a:p>
        </p:txBody>
      </p:sp>
      <p:pic>
        <p:nvPicPr>
          <p:cNvPr id="3" name="Picture 2"/>
          <p:cNvPicPr>
            <a:picLocks noChangeAspect="1"/>
          </p:cNvPicPr>
          <p:nvPr/>
        </p:nvPicPr>
        <p:blipFill>
          <a:blip r:embed="rId2"/>
          <a:stretch>
            <a:fillRect/>
          </a:stretch>
        </p:blipFill>
        <p:spPr>
          <a:xfrm>
            <a:off x="330740" y="2067093"/>
            <a:ext cx="3772459" cy="1952709"/>
          </a:xfrm>
          <a:prstGeom prst="rect">
            <a:avLst/>
          </a:prstGeom>
        </p:spPr>
      </p:pic>
      <p:sp>
        <p:nvSpPr>
          <p:cNvPr id="4" name="TextBox 3"/>
          <p:cNvSpPr txBox="1"/>
          <p:nvPr/>
        </p:nvSpPr>
        <p:spPr>
          <a:xfrm>
            <a:off x="4493487" y="2067093"/>
            <a:ext cx="3955914" cy="1615827"/>
          </a:xfrm>
          <a:prstGeom prst="rect">
            <a:avLst/>
          </a:prstGeom>
          <a:noFill/>
        </p:spPr>
        <p:txBody>
          <a:bodyPr wrap="square" rtlCol="0">
            <a:spAutoFit/>
          </a:bodyPr>
          <a:lstStyle/>
          <a:p>
            <a:r>
              <a:rPr lang="en-US" sz="1100" dirty="0" smtClean="0"/>
              <a:t>This activity is not prone to seasonal variation, therefore exponential smoothing was used to display a time series of the improved process. Overall we get a very smooth trend of a stable and consistent process.</a:t>
            </a:r>
          </a:p>
          <a:p>
            <a:r>
              <a:rPr lang="en-US" sz="1100" dirty="0" smtClean="0"/>
              <a:t>There isn’t a need to use exponential smoothing for forecasting future values, but it is useful for identifying changes in trend. This tool, along with the control charts shown earlier, will alert stakeholders of signals and patterns that may arise from this process in future use-cases.</a:t>
            </a:r>
            <a:endParaRPr lang="en-US" sz="1100" dirty="0"/>
          </a:p>
        </p:txBody>
      </p:sp>
    </p:spTree>
    <p:extLst>
      <p:ext uri="{BB962C8B-B14F-4D97-AF65-F5344CB8AC3E}">
        <p14:creationId xmlns:p14="http://schemas.microsoft.com/office/powerpoint/2010/main" val="36581474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6"/>
          <p:cNvSpPr txBox="1">
            <a:spLocks noChangeArrowheads="1"/>
          </p:cNvSpPr>
          <p:nvPr/>
        </p:nvSpPr>
        <p:spPr bwMode="auto">
          <a:xfrm>
            <a:off x="1955800" y="101600"/>
            <a:ext cx="703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b="1" dirty="0" smtClean="0">
                <a:solidFill>
                  <a:srgbClr val="0316A1"/>
                </a:solidFill>
                <a:latin typeface="Arial" panose="020B0604020202020204" pitchFamily="34" charset="0"/>
              </a:rPr>
              <a:t>Geometry Feature Extraction Efficiency</a:t>
            </a:r>
            <a:endParaRPr lang="en-US" altLang="en-US" b="1" dirty="0">
              <a:solidFill>
                <a:srgbClr val="0316A1"/>
              </a:solidFill>
              <a:latin typeface="Arial" panose="020B0604020202020204" pitchFamily="34" charset="0"/>
            </a:endParaRPr>
          </a:p>
        </p:txBody>
      </p:sp>
      <p:sp>
        <p:nvSpPr>
          <p:cNvPr id="9" name="Text Box 46"/>
          <p:cNvSpPr txBox="1">
            <a:spLocks noChangeArrowheads="1"/>
          </p:cNvSpPr>
          <p:nvPr/>
        </p:nvSpPr>
        <p:spPr bwMode="auto">
          <a:xfrm>
            <a:off x="3951288" y="609600"/>
            <a:ext cx="5040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200" dirty="0">
                <a:solidFill>
                  <a:schemeClr val="tx2"/>
                </a:solidFill>
                <a:latin typeface="Arial" panose="020B0604020202020204" pitchFamily="34" charset="0"/>
              </a:rPr>
              <a:t>Process owner: </a:t>
            </a:r>
            <a:r>
              <a:rPr lang="en-US" altLang="en-US" sz="1200" dirty="0" smtClean="0">
                <a:solidFill>
                  <a:schemeClr val="tx2"/>
                </a:solidFill>
                <a:latin typeface="Arial" panose="020B0604020202020204" pitchFamily="34" charset="0"/>
              </a:rPr>
              <a:t>Thomas Bahng</a:t>
            </a:r>
            <a:endParaRPr lang="en-US" altLang="en-US" sz="1200" dirty="0">
              <a:solidFill>
                <a:schemeClr val="tx2"/>
              </a:solidFill>
              <a:latin typeface="Arial" panose="020B0604020202020204" pitchFamily="34" charset="0"/>
            </a:endParaRPr>
          </a:p>
        </p:txBody>
      </p:sp>
      <p:sp>
        <p:nvSpPr>
          <p:cNvPr id="10" name="Text Box 76"/>
          <p:cNvSpPr txBox="1">
            <a:spLocks noChangeArrowheads="1"/>
          </p:cNvSpPr>
          <p:nvPr/>
        </p:nvSpPr>
        <p:spPr bwMode="auto">
          <a:xfrm>
            <a:off x="152400" y="152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dirty="0" smtClean="0">
                <a:latin typeface="Stencil" panose="040409050D0802020404" pitchFamily="82" charset="0"/>
              </a:rPr>
              <a:t>MBC 638</a:t>
            </a:r>
            <a:endParaRPr lang="en-US" altLang="en-US" b="1" dirty="0">
              <a:latin typeface="Stencil" panose="040409050D0802020404" pitchFamily="82" charset="0"/>
            </a:endParaRPr>
          </a:p>
        </p:txBody>
      </p:sp>
      <p:sp>
        <p:nvSpPr>
          <p:cNvPr id="11" name="TextBox 10"/>
          <p:cNvSpPr txBox="1"/>
          <p:nvPr/>
        </p:nvSpPr>
        <p:spPr>
          <a:xfrm>
            <a:off x="685800" y="1590472"/>
            <a:ext cx="7290881" cy="4632037"/>
          </a:xfrm>
          <a:prstGeom prst="rect">
            <a:avLst/>
          </a:prstGeom>
          <a:noFill/>
        </p:spPr>
        <p:txBody>
          <a:bodyPr wrap="square" rtlCol="0">
            <a:spAutoFit/>
          </a:bodyPr>
          <a:lstStyle/>
          <a:p>
            <a:r>
              <a:rPr lang="en-US" sz="1600" dirty="0" smtClean="0"/>
              <a:t>Problem Statement</a:t>
            </a:r>
          </a:p>
          <a:p>
            <a:pPr marL="171450" indent="-171450">
              <a:buFont typeface="Arial" panose="020B0604020202020204" pitchFamily="34" charset="0"/>
              <a:buChar char="•"/>
            </a:pPr>
            <a:r>
              <a:rPr lang="en-US" sz="1100" dirty="0" smtClean="0"/>
              <a:t>A </a:t>
            </a:r>
            <a:r>
              <a:rPr lang="en-US" sz="1100" dirty="0"/>
              <a:t>process exists to generate feature extraction reports for data collection to support downstream machine-learning applications. This process extracts features from CAD models using a software tool and requires manual input by engineers to facilitate the process. The engineer's time is limited to a standard 8-hour workday, per union regulations, and this project seeks to minimize touch-time whilst achieving the minimum throughput objective of 5,000 models per day. </a:t>
            </a:r>
            <a:endParaRPr lang="en-US" sz="1100" dirty="0" smtClean="0"/>
          </a:p>
          <a:p>
            <a:pPr marL="171450" indent="-171450">
              <a:buFont typeface="Arial" panose="020B0604020202020204" pitchFamily="34" charset="0"/>
              <a:buChar char="•"/>
            </a:pPr>
            <a:r>
              <a:rPr lang="en-US" sz="1100" dirty="0" smtClean="0"/>
              <a:t>Models </a:t>
            </a:r>
            <a:r>
              <a:rPr lang="en-US" sz="1100" dirty="0"/>
              <a:t>are processed in batches. Batches can vary in the number of models and can be controlled in this experiment. The above target is based on a batch size of 1,000 models (i.e. 5 batches per day</a:t>
            </a:r>
            <a:r>
              <a:rPr lang="en-US" sz="1100" dirty="0" smtClean="0"/>
              <a:t>).</a:t>
            </a:r>
          </a:p>
          <a:p>
            <a:pPr marL="171450" indent="-171450">
              <a:buFont typeface="Arial" panose="020B0604020202020204" pitchFamily="34" charset="0"/>
              <a:buChar char="•"/>
            </a:pPr>
            <a:r>
              <a:rPr lang="en-US" sz="1100" dirty="0" smtClean="0"/>
              <a:t>Pain </a:t>
            </a:r>
            <a:r>
              <a:rPr lang="en-US" sz="1100" dirty="0"/>
              <a:t>points made evident by feedback from the team and fluctuating daily </a:t>
            </a:r>
            <a:r>
              <a:rPr lang="en-US" sz="1100" dirty="0" smtClean="0"/>
              <a:t>throughput:</a:t>
            </a:r>
          </a:p>
          <a:p>
            <a:pPr marL="628650" lvl="1" indent="-171450">
              <a:buFont typeface="Arial" panose="020B0604020202020204" pitchFamily="34" charset="0"/>
              <a:buChar char="•"/>
            </a:pPr>
            <a:r>
              <a:rPr lang="en-US" sz="1100" dirty="0" smtClean="0"/>
              <a:t>Individuals </a:t>
            </a:r>
            <a:r>
              <a:rPr lang="en-US" sz="1100" dirty="0"/>
              <a:t>have to constantly manage the </a:t>
            </a:r>
            <a:r>
              <a:rPr lang="en-US" sz="1100" dirty="0" smtClean="0"/>
              <a:t>process.</a:t>
            </a:r>
          </a:p>
          <a:p>
            <a:pPr marL="628650" lvl="1" indent="-171450">
              <a:buFont typeface="Arial" panose="020B0604020202020204" pitchFamily="34" charset="0"/>
              <a:buChar char="•"/>
            </a:pPr>
            <a:r>
              <a:rPr lang="en-US" sz="1100" dirty="0" smtClean="0"/>
              <a:t>Process </a:t>
            </a:r>
            <a:r>
              <a:rPr lang="en-US" sz="1100" dirty="0"/>
              <a:t>needs structuring to allow for more focus on other </a:t>
            </a:r>
            <a:r>
              <a:rPr lang="en-US" sz="1100" dirty="0" smtClean="0"/>
              <a:t>work.</a:t>
            </a:r>
          </a:p>
          <a:p>
            <a:pPr marL="628650" lvl="1" indent="-171450">
              <a:buFont typeface="Arial" panose="020B0604020202020204" pitchFamily="34" charset="0"/>
              <a:buChar char="•"/>
            </a:pPr>
            <a:r>
              <a:rPr lang="en-US" sz="1100" dirty="0" smtClean="0"/>
              <a:t>Lack </a:t>
            </a:r>
            <a:r>
              <a:rPr lang="en-US" sz="1100" dirty="0"/>
              <a:t>of progress, both in this activity and other work, due to capacity </a:t>
            </a:r>
            <a:r>
              <a:rPr lang="en-US" sz="1100" dirty="0" smtClean="0"/>
              <a:t>constraints.</a:t>
            </a:r>
          </a:p>
          <a:p>
            <a:pPr marL="628650" lvl="1" indent="-171450">
              <a:buFont typeface="Arial" panose="020B0604020202020204" pitchFamily="34" charset="0"/>
              <a:buChar char="•"/>
            </a:pPr>
            <a:r>
              <a:rPr lang="en-US" sz="1100" dirty="0" smtClean="0"/>
              <a:t>Daily </a:t>
            </a:r>
            <a:r>
              <a:rPr lang="en-US" sz="1100" dirty="0"/>
              <a:t>throughput is inconsistent and as a result weekly targets are not always met.</a:t>
            </a:r>
          </a:p>
          <a:p>
            <a:pPr marL="171450" indent="-171450">
              <a:buFont typeface="Arial" panose="020B0604020202020204" pitchFamily="34" charset="0"/>
              <a:buChar char="•"/>
            </a:pPr>
            <a:endParaRPr lang="en-US" sz="1100" dirty="0"/>
          </a:p>
          <a:p>
            <a:r>
              <a:rPr lang="en-US" sz="1600" dirty="0" smtClean="0"/>
              <a:t>Business Impact</a:t>
            </a:r>
          </a:p>
          <a:p>
            <a:pPr marL="171450" indent="-171450">
              <a:buFont typeface="Arial" panose="020B0604020202020204" pitchFamily="34" charset="0"/>
              <a:buChar char="•"/>
            </a:pPr>
            <a:r>
              <a:rPr lang="en-US" sz="1100" dirty="0" smtClean="0"/>
              <a:t>The </a:t>
            </a:r>
            <a:r>
              <a:rPr lang="en-US" sz="1100" dirty="0"/>
              <a:t>engineer should be spending the majority of their daily time on more complex work statements rather than this activity.</a:t>
            </a:r>
          </a:p>
          <a:p>
            <a:pPr marL="171450" indent="-171450">
              <a:buFont typeface="Arial" panose="020B0604020202020204" pitchFamily="34" charset="0"/>
              <a:buChar char="•"/>
            </a:pPr>
            <a:r>
              <a:rPr lang="en-US" sz="1100" dirty="0" smtClean="0"/>
              <a:t>This </a:t>
            </a:r>
            <a:r>
              <a:rPr lang="en-US" sz="1100" dirty="0"/>
              <a:t>experiment will use a labor rate of $100 per hour. Touch-time per batch has been measured at </a:t>
            </a:r>
            <a:r>
              <a:rPr lang="en-US" sz="1100" dirty="0" smtClean="0"/>
              <a:t>456 </a:t>
            </a:r>
            <a:r>
              <a:rPr lang="en-US" sz="1100" dirty="0"/>
              <a:t>seconds </a:t>
            </a:r>
            <a:r>
              <a:rPr lang="en-US" sz="1100" dirty="0" smtClean="0"/>
              <a:t>(7.6 minutes</a:t>
            </a:r>
            <a:r>
              <a:rPr lang="en-US" sz="1100" dirty="0"/>
              <a:t>). Based on this information, the engineer spends 2% of their daily time on a single batch </a:t>
            </a:r>
            <a:r>
              <a:rPr lang="en-US" sz="1100" dirty="0" smtClean="0"/>
              <a:t>($16). </a:t>
            </a:r>
            <a:r>
              <a:rPr lang="en-US" sz="1100" dirty="0"/>
              <a:t>At the target rate specified for daily throughput, the cost is approximately </a:t>
            </a:r>
            <a:r>
              <a:rPr lang="en-US" sz="1100" dirty="0" smtClean="0"/>
              <a:t>$80 per </a:t>
            </a:r>
            <a:r>
              <a:rPr lang="en-US" sz="1100" dirty="0"/>
              <a:t>day</a:t>
            </a:r>
            <a:r>
              <a:rPr lang="en-US" sz="1100" dirty="0" smtClean="0"/>
              <a:t>.</a:t>
            </a:r>
          </a:p>
          <a:p>
            <a:pPr marL="171450" indent="-171450">
              <a:buFont typeface="Arial" panose="020B0604020202020204" pitchFamily="34" charset="0"/>
              <a:buChar char="•"/>
            </a:pPr>
            <a:r>
              <a:rPr lang="en-US" sz="1100" dirty="0" smtClean="0"/>
              <a:t>Over a typical 3 week period of performance, upwards of $2,500 of overhead labor and 25 hours can be directed to this process alone. </a:t>
            </a:r>
          </a:p>
          <a:p>
            <a:endParaRPr lang="en-US" sz="1100" dirty="0" smtClean="0"/>
          </a:p>
          <a:p>
            <a:endParaRPr lang="en-US" sz="1600" dirty="0"/>
          </a:p>
          <a:p>
            <a:endParaRPr lang="en-US" sz="1600" dirty="0"/>
          </a:p>
        </p:txBody>
      </p:sp>
      <p:sp>
        <p:nvSpPr>
          <p:cNvPr id="13" name="Text Box 76"/>
          <p:cNvSpPr txBox="1">
            <a:spLocks noChangeArrowheads="1"/>
          </p:cNvSpPr>
          <p:nvPr/>
        </p:nvSpPr>
        <p:spPr bwMode="auto">
          <a:xfrm>
            <a:off x="152400" y="518319"/>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dirty="0" smtClean="0">
                <a:latin typeface="Segoe UI" panose="020B0502040204020203" pitchFamily="34" charset="0"/>
                <a:ea typeface="Segoe UI Black" panose="020B0A02040204020203" pitchFamily="34" charset="0"/>
                <a:cs typeface="Segoe UI" panose="020B0502040204020203" pitchFamily="34" charset="0"/>
              </a:rPr>
              <a:t>Define</a:t>
            </a:r>
            <a:endParaRPr lang="en-US" altLang="en-US" dirty="0">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31274532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Arrow Connector 27"/>
          <p:cNvCxnSpPr/>
          <p:nvPr/>
        </p:nvCxnSpPr>
        <p:spPr>
          <a:xfrm flipV="1">
            <a:off x="791183" y="6275521"/>
            <a:ext cx="6096000" cy="8549"/>
          </a:xfrm>
          <a:prstGeom prst="straightConnector1">
            <a:avLst/>
          </a:prstGeom>
          <a:ln w="9525" cmpd="sng">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Text Box 16"/>
          <p:cNvSpPr txBox="1">
            <a:spLocks noChangeArrowheads="1"/>
          </p:cNvSpPr>
          <p:nvPr/>
        </p:nvSpPr>
        <p:spPr bwMode="auto">
          <a:xfrm>
            <a:off x="1955800" y="101600"/>
            <a:ext cx="703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b="1" dirty="0" smtClean="0">
                <a:solidFill>
                  <a:srgbClr val="0316A1"/>
                </a:solidFill>
                <a:latin typeface="Arial" panose="020B0604020202020204" pitchFamily="34" charset="0"/>
              </a:rPr>
              <a:t>Geometry Feature Extraction Efficiency</a:t>
            </a:r>
            <a:endParaRPr lang="en-US" altLang="en-US" b="1" dirty="0">
              <a:solidFill>
                <a:srgbClr val="0316A1"/>
              </a:solidFill>
              <a:latin typeface="Arial" panose="020B0604020202020204" pitchFamily="34" charset="0"/>
            </a:endParaRPr>
          </a:p>
        </p:txBody>
      </p:sp>
      <p:sp>
        <p:nvSpPr>
          <p:cNvPr id="9" name="Text Box 46"/>
          <p:cNvSpPr txBox="1">
            <a:spLocks noChangeArrowheads="1"/>
          </p:cNvSpPr>
          <p:nvPr/>
        </p:nvSpPr>
        <p:spPr bwMode="auto">
          <a:xfrm>
            <a:off x="3951288" y="609600"/>
            <a:ext cx="5040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200" dirty="0">
                <a:solidFill>
                  <a:schemeClr val="tx2"/>
                </a:solidFill>
                <a:latin typeface="Arial" panose="020B0604020202020204" pitchFamily="34" charset="0"/>
              </a:rPr>
              <a:t>Process owner: </a:t>
            </a:r>
            <a:r>
              <a:rPr lang="en-US" altLang="en-US" sz="1200" dirty="0" smtClean="0">
                <a:solidFill>
                  <a:schemeClr val="tx2"/>
                </a:solidFill>
                <a:latin typeface="Arial" panose="020B0604020202020204" pitchFamily="34" charset="0"/>
              </a:rPr>
              <a:t>Thomas Bahng</a:t>
            </a:r>
            <a:endParaRPr lang="en-US" altLang="en-US" sz="1200" dirty="0">
              <a:solidFill>
                <a:schemeClr val="tx2"/>
              </a:solidFill>
              <a:latin typeface="Arial" panose="020B0604020202020204" pitchFamily="34" charset="0"/>
            </a:endParaRPr>
          </a:p>
        </p:txBody>
      </p:sp>
      <p:sp>
        <p:nvSpPr>
          <p:cNvPr id="10" name="Text Box 76"/>
          <p:cNvSpPr txBox="1">
            <a:spLocks noChangeArrowheads="1"/>
          </p:cNvSpPr>
          <p:nvPr/>
        </p:nvSpPr>
        <p:spPr bwMode="auto">
          <a:xfrm>
            <a:off x="152400" y="152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dirty="0" smtClean="0">
                <a:latin typeface="Stencil" panose="040409050D0802020404" pitchFamily="82" charset="0"/>
              </a:rPr>
              <a:t>MBC 638</a:t>
            </a:r>
            <a:endParaRPr lang="en-US" altLang="en-US" b="1" dirty="0">
              <a:latin typeface="Stencil" panose="040409050D0802020404" pitchFamily="82" charset="0"/>
            </a:endParaRPr>
          </a:p>
        </p:txBody>
      </p:sp>
      <p:sp>
        <p:nvSpPr>
          <p:cNvPr id="11" name="TextBox 10"/>
          <p:cNvSpPr txBox="1"/>
          <p:nvPr/>
        </p:nvSpPr>
        <p:spPr>
          <a:xfrm>
            <a:off x="685800" y="1214339"/>
            <a:ext cx="7290881" cy="3108543"/>
          </a:xfrm>
          <a:prstGeom prst="rect">
            <a:avLst/>
          </a:prstGeom>
          <a:noFill/>
        </p:spPr>
        <p:txBody>
          <a:bodyPr wrap="square" rtlCol="0">
            <a:spAutoFit/>
          </a:bodyPr>
          <a:lstStyle/>
          <a:p>
            <a:r>
              <a:rPr lang="en-US" sz="1600" dirty="0" smtClean="0"/>
              <a:t>Goal</a:t>
            </a:r>
          </a:p>
          <a:p>
            <a:pPr marL="171450" indent="-171450">
              <a:buFont typeface="Arial" panose="020B0604020202020204" pitchFamily="34" charset="0"/>
              <a:buChar char="•"/>
            </a:pPr>
            <a:r>
              <a:rPr lang="en-US" sz="1100" dirty="0" smtClean="0"/>
              <a:t>The </a:t>
            </a:r>
            <a:r>
              <a:rPr lang="en-US" sz="1100" dirty="0"/>
              <a:t>goal of the project is to achieve throughput objectives specified for a period of performance and minimize manual touch-time. </a:t>
            </a:r>
          </a:p>
          <a:p>
            <a:pPr marL="171450" indent="-171450">
              <a:buFont typeface="Arial" panose="020B0604020202020204" pitchFamily="34" charset="0"/>
              <a:buChar char="•"/>
            </a:pPr>
            <a:r>
              <a:rPr lang="en-US" sz="1100" dirty="0" smtClean="0"/>
              <a:t>The </a:t>
            </a:r>
            <a:r>
              <a:rPr lang="en-US" sz="1100" dirty="0"/>
              <a:t>response variable for measuring success </a:t>
            </a:r>
            <a:r>
              <a:rPr lang="en-US" sz="1100" dirty="0" smtClean="0"/>
              <a:t>is throughput efficiency, </a:t>
            </a:r>
            <a:r>
              <a:rPr lang="en-US" sz="1100" dirty="0"/>
              <a:t>the ratio of daily throughput to total engineer touch-time. Daily throughput is measured by models processed per day. Total engineer touch-time is measured in </a:t>
            </a:r>
            <a:r>
              <a:rPr lang="en-US" sz="1100" dirty="0" smtClean="0"/>
              <a:t>seconds of time spent actively involved in the process shown below.</a:t>
            </a:r>
            <a:endParaRPr lang="en-US" sz="1100" dirty="0"/>
          </a:p>
          <a:p>
            <a:pPr marL="171450" indent="-171450">
              <a:buFont typeface="Arial" panose="020B0604020202020204" pitchFamily="34" charset="0"/>
              <a:buChar char="•"/>
            </a:pPr>
            <a:r>
              <a:rPr lang="en-US" sz="1100" b="1" i="1" dirty="0" smtClean="0"/>
              <a:t>Success </a:t>
            </a:r>
            <a:r>
              <a:rPr lang="en-US" sz="1100" b="1" i="1" dirty="0"/>
              <a:t>will be measured by a 10% increase in the response variable while maintaining or exceeding the target rate of 5,000 models processed per day</a:t>
            </a:r>
            <a:r>
              <a:rPr lang="en-US" sz="1100" b="1" i="1" dirty="0" smtClean="0"/>
              <a:t>.</a:t>
            </a:r>
          </a:p>
          <a:p>
            <a:pPr marL="171450" indent="-171450">
              <a:buFont typeface="Arial" panose="020B0604020202020204" pitchFamily="34" charset="0"/>
              <a:buChar char="•"/>
            </a:pPr>
            <a:r>
              <a:rPr lang="en-US" sz="1100" b="1" i="1" dirty="0" smtClean="0"/>
              <a:t>Baseline:</a:t>
            </a:r>
          </a:p>
          <a:p>
            <a:pPr marL="628650" lvl="1" indent="-171450">
              <a:buFont typeface="Arial" panose="020B0604020202020204" pitchFamily="34" charset="0"/>
              <a:buChar char="•"/>
            </a:pPr>
            <a:r>
              <a:rPr lang="en-US" sz="1100" dirty="0" smtClean="0"/>
              <a:t>Average daily throughput efficiency: 1.34 models / second of touch-time</a:t>
            </a:r>
          </a:p>
          <a:p>
            <a:pPr marL="628650" lvl="1" indent="-171450">
              <a:buFont typeface="Arial" panose="020B0604020202020204" pitchFamily="34" charset="0"/>
              <a:buChar char="•"/>
            </a:pPr>
            <a:r>
              <a:rPr lang="en-US" sz="1100" dirty="0" smtClean="0"/>
              <a:t>Standard deviation of daily throughput efficiency: 0.4</a:t>
            </a:r>
          </a:p>
          <a:p>
            <a:pPr marL="171450" indent="-171450">
              <a:buFont typeface="Arial" panose="020B0604020202020204" pitchFamily="34" charset="0"/>
              <a:buChar char="•"/>
            </a:pPr>
            <a:r>
              <a:rPr lang="en-US" sz="1100" b="1" i="1" dirty="0" smtClean="0"/>
              <a:t>Target: </a:t>
            </a:r>
            <a:r>
              <a:rPr lang="en-US" sz="1100" dirty="0" smtClean="0"/>
              <a:t>Average daily throughput efficiency of at least 1.34 * 1.1 = </a:t>
            </a:r>
            <a:r>
              <a:rPr lang="en-US" sz="1100" b="1" dirty="0" smtClean="0"/>
              <a:t>1.47 models / second of touch-time</a:t>
            </a:r>
          </a:p>
          <a:p>
            <a:pPr marL="171450" indent="-171450">
              <a:buFont typeface="Arial" panose="020B0604020202020204" pitchFamily="34" charset="0"/>
              <a:buChar char="•"/>
            </a:pPr>
            <a:endParaRPr lang="en-US" sz="1100" b="1" dirty="0"/>
          </a:p>
          <a:p>
            <a:r>
              <a:rPr lang="en-US" sz="1600" dirty="0" smtClean="0"/>
              <a:t>End-to-End Process Map </a:t>
            </a:r>
            <a:r>
              <a:rPr lang="en-US" sz="1100" dirty="0" smtClean="0"/>
              <a:t>(for a single batch)</a:t>
            </a:r>
          </a:p>
          <a:p>
            <a:endParaRPr lang="en-US" sz="1600" dirty="0"/>
          </a:p>
          <a:p>
            <a:endParaRPr lang="en-US" sz="1600" dirty="0"/>
          </a:p>
        </p:txBody>
      </p:sp>
      <p:pic>
        <p:nvPicPr>
          <p:cNvPr id="3" name="Picture 2"/>
          <p:cNvPicPr>
            <a:picLocks noChangeAspect="1"/>
          </p:cNvPicPr>
          <p:nvPr/>
        </p:nvPicPr>
        <p:blipFill>
          <a:blip r:embed="rId2"/>
          <a:stretch>
            <a:fillRect/>
          </a:stretch>
        </p:blipFill>
        <p:spPr>
          <a:xfrm>
            <a:off x="3617463" y="3741140"/>
            <a:ext cx="4359218" cy="2233400"/>
          </a:xfrm>
          <a:prstGeom prst="rect">
            <a:avLst/>
          </a:prstGeom>
        </p:spPr>
      </p:pic>
      <p:sp>
        <p:nvSpPr>
          <p:cNvPr id="4" name="TextBox 3"/>
          <p:cNvSpPr txBox="1"/>
          <p:nvPr/>
        </p:nvSpPr>
        <p:spPr>
          <a:xfrm>
            <a:off x="791183" y="3741140"/>
            <a:ext cx="2658894" cy="1446550"/>
          </a:xfrm>
          <a:prstGeom prst="rect">
            <a:avLst/>
          </a:prstGeom>
          <a:noFill/>
        </p:spPr>
        <p:txBody>
          <a:bodyPr wrap="square" rtlCol="0">
            <a:spAutoFit/>
          </a:bodyPr>
          <a:lstStyle/>
          <a:p>
            <a:pPr marL="228600" indent="-228600">
              <a:buFont typeface="+mj-lt"/>
              <a:buAutoNum type="arabicPeriod"/>
            </a:pPr>
            <a:r>
              <a:rPr lang="en-US" sz="1100" dirty="0"/>
              <a:t>Run batch-creation script and record batch ID (</a:t>
            </a:r>
            <a:r>
              <a:rPr lang="en-US" sz="1100" dirty="0" smtClean="0"/>
              <a:t>123.16 s).</a:t>
            </a:r>
          </a:p>
          <a:p>
            <a:pPr marL="228600" indent="-228600">
              <a:buFont typeface="+mj-lt"/>
              <a:buAutoNum type="arabicPeriod"/>
            </a:pPr>
            <a:r>
              <a:rPr lang="en-US" sz="1100" dirty="0"/>
              <a:t>If a batch is successfully created, initiate processing of batch in software tool (125.88 </a:t>
            </a:r>
            <a:r>
              <a:rPr lang="en-US" sz="1100" dirty="0" smtClean="0"/>
              <a:t>s).</a:t>
            </a:r>
          </a:p>
          <a:p>
            <a:pPr marL="228600" indent="-228600">
              <a:buFont typeface="+mj-lt"/>
              <a:buAutoNum type="arabicPeriod"/>
            </a:pPr>
            <a:r>
              <a:rPr lang="en-US" sz="1100" dirty="0"/>
              <a:t>Save log file and generate report (193.05 </a:t>
            </a:r>
            <a:r>
              <a:rPr lang="en-US" sz="1100" dirty="0" smtClean="0"/>
              <a:t>s).</a:t>
            </a:r>
          </a:p>
          <a:p>
            <a:pPr marL="228600" indent="-228600">
              <a:buFont typeface="+mj-lt"/>
              <a:buAutoNum type="arabicPeriod"/>
            </a:pPr>
            <a:r>
              <a:rPr lang="en-US" sz="1100" dirty="0"/>
              <a:t>Validate generated report (14.18 </a:t>
            </a:r>
            <a:r>
              <a:rPr lang="en-US" sz="1100" dirty="0" smtClean="0"/>
              <a:t>s).</a:t>
            </a:r>
            <a:endParaRPr lang="en-US" sz="1100" dirty="0"/>
          </a:p>
        </p:txBody>
      </p:sp>
      <p:cxnSp>
        <p:nvCxnSpPr>
          <p:cNvPr id="6" name="Straight Arrow Connector 5"/>
          <p:cNvCxnSpPr>
            <a:stCxn id="4" idx="3"/>
          </p:cNvCxnSpPr>
          <p:nvPr/>
        </p:nvCxnSpPr>
        <p:spPr>
          <a:xfrm flipV="1">
            <a:off x="3450077" y="4111554"/>
            <a:ext cx="239949" cy="352861"/>
          </a:xfrm>
          <a:prstGeom prst="straightConnector1">
            <a:avLst/>
          </a:prstGeom>
          <a:ln>
            <a:solidFill>
              <a:schemeClr val="accent2">
                <a:alpha val="62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3"/>
          </p:cNvCxnSpPr>
          <p:nvPr/>
        </p:nvCxnSpPr>
        <p:spPr>
          <a:xfrm>
            <a:off x="3450077" y="4464415"/>
            <a:ext cx="1374842" cy="399412"/>
          </a:xfrm>
          <a:prstGeom prst="straightConnector1">
            <a:avLst/>
          </a:prstGeom>
          <a:ln>
            <a:solidFill>
              <a:schemeClr val="accent2">
                <a:alpha val="62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p:cNvCxnSpPr>
          <p:nvPr/>
        </p:nvCxnSpPr>
        <p:spPr>
          <a:xfrm>
            <a:off x="3450077" y="4464415"/>
            <a:ext cx="2548646" cy="1177624"/>
          </a:xfrm>
          <a:prstGeom prst="straightConnector1">
            <a:avLst/>
          </a:prstGeom>
          <a:ln>
            <a:solidFill>
              <a:schemeClr val="accent2">
                <a:alpha val="62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4" idx="3"/>
          </p:cNvCxnSpPr>
          <p:nvPr/>
        </p:nvCxnSpPr>
        <p:spPr>
          <a:xfrm>
            <a:off x="3450077" y="4464415"/>
            <a:ext cx="3592749" cy="1274901"/>
          </a:xfrm>
          <a:prstGeom prst="straightConnector1">
            <a:avLst/>
          </a:prstGeom>
          <a:ln>
            <a:solidFill>
              <a:schemeClr val="accent2">
                <a:alpha val="62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 Box 76"/>
          <p:cNvSpPr txBox="1">
            <a:spLocks noChangeArrowheads="1"/>
          </p:cNvSpPr>
          <p:nvPr/>
        </p:nvSpPr>
        <p:spPr bwMode="auto">
          <a:xfrm>
            <a:off x="152400" y="518319"/>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dirty="0" smtClean="0">
                <a:latin typeface="Segoe UI" panose="020B0502040204020203" pitchFamily="34" charset="0"/>
                <a:ea typeface="Segoe UI Black" panose="020B0A02040204020203" pitchFamily="34" charset="0"/>
                <a:cs typeface="Segoe UI" panose="020B0502040204020203" pitchFamily="34" charset="0"/>
              </a:rPr>
              <a:t>Define</a:t>
            </a:r>
            <a:endParaRPr lang="en-US" altLang="en-US" dirty="0">
              <a:latin typeface="Segoe UI" panose="020B0502040204020203" pitchFamily="34" charset="0"/>
              <a:ea typeface="Segoe UI Black" panose="020B0A02040204020203" pitchFamily="34" charset="0"/>
              <a:cs typeface="Segoe UI" panose="020B0502040204020203" pitchFamily="34" charset="0"/>
            </a:endParaRPr>
          </a:p>
        </p:txBody>
      </p:sp>
      <p:sp>
        <p:nvSpPr>
          <p:cNvPr id="23" name="TextBox 22"/>
          <p:cNvSpPr txBox="1"/>
          <p:nvPr/>
        </p:nvSpPr>
        <p:spPr>
          <a:xfrm>
            <a:off x="685800" y="5301641"/>
            <a:ext cx="3892686" cy="338554"/>
          </a:xfrm>
          <a:prstGeom prst="rect">
            <a:avLst/>
          </a:prstGeom>
          <a:noFill/>
        </p:spPr>
        <p:txBody>
          <a:bodyPr wrap="square" rtlCol="0">
            <a:spAutoFit/>
          </a:bodyPr>
          <a:lstStyle/>
          <a:p>
            <a:r>
              <a:rPr lang="en-US" sz="1600" dirty="0" smtClean="0"/>
              <a:t>Business Process Period of Performance</a:t>
            </a:r>
            <a:endParaRPr lang="en-US" sz="1600" dirty="0"/>
          </a:p>
        </p:txBody>
      </p:sp>
      <p:sp>
        <p:nvSpPr>
          <p:cNvPr id="30" name="Flowchart: Alternate Process 29"/>
          <p:cNvSpPr/>
          <p:nvPr/>
        </p:nvSpPr>
        <p:spPr>
          <a:xfrm>
            <a:off x="1011677" y="6154368"/>
            <a:ext cx="616085" cy="259404"/>
          </a:xfrm>
          <a:prstGeom prst="flowChartAlternateProcess">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March</a:t>
            </a:r>
            <a:endParaRPr lang="en-US" sz="1100" dirty="0">
              <a:solidFill>
                <a:schemeClr val="tx1"/>
              </a:solidFill>
            </a:endParaRPr>
          </a:p>
        </p:txBody>
      </p:sp>
      <p:sp>
        <p:nvSpPr>
          <p:cNvPr id="32" name="Flowchart: Alternate Process 31"/>
          <p:cNvSpPr/>
          <p:nvPr/>
        </p:nvSpPr>
        <p:spPr>
          <a:xfrm>
            <a:off x="2487039" y="6154368"/>
            <a:ext cx="616085" cy="259404"/>
          </a:xfrm>
          <a:prstGeom prst="flowChartAlternateProcess">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April</a:t>
            </a:r>
          </a:p>
        </p:txBody>
      </p:sp>
      <p:sp>
        <p:nvSpPr>
          <p:cNvPr id="33" name="Flowchart: Alternate Process 32"/>
          <p:cNvSpPr/>
          <p:nvPr/>
        </p:nvSpPr>
        <p:spPr>
          <a:xfrm>
            <a:off x="3962401" y="6145819"/>
            <a:ext cx="616085" cy="259404"/>
          </a:xfrm>
          <a:prstGeom prst="flowChartAlternateProcess">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May</a:t>
            </a:r>
          </a:p>
        </p:txBody>
      </p:sp>
      <p:sp>
        <p:nvSpPr>
          <p:cNvPr id="35" name="Flowchart: Alternate Process 34"/>
          <p:cNvSpPr/>
          <p:nvPr/>
        </p:nvSpPr>
        <p:spPr>
          <a:xfrm>
            <a:off x="5437763" y="6132849"/>
            <a:ext cx="616085" cy="259404"/>
          </a:xfrm>
          <a:prstGeom prst="flowChartAlternateProcess">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June</a:t>
            </a:r>
          </a:p>
        </p:txBody>
      </p:sp>
      <p:sp>
        <p:nvSpPr>
          <p:cNvPr id="39" name="TextBox 38"/>
          <p:cNvSpPr txBox="1"/>
          <p:nvPr/>
        </p:nvSpPr>
        <p:spPr>
          <a:xfrm>
            <a:off x="337226" y="5629643"/>
            <a:ext cx="1663431" cy="338554"/>
          </a:xfrm>
          <a:prstGeom prst="rect">
            <a:avLst/>
          </a:prstGeom>
          <a:noFill/>
        </p:spPr>
        <p:txBody>
          <a:bodyPr wrap="square" rtlCol="0">
            <a:spAutoFit/>
          </a:bodyPr>
          <a:lstStyle/>
          <a:p>
            <a:r>
              <a:rPr lang="en-US" sz="800" dirty="0" smtClean="0"/>
              <a:t>Start baseline data collection</a:t>
            </a:r>
          </a:p>
          <a:p>
            <a:r>
              <a:rPr lang="en-US" sz="800" dirty="0" smtClean="0"/>
              <a:t>3/21</a:t>
            </a:r>
            <a:endParaRPr lang="en-US" sz="800" dirty="0"/>
          </a:p>
        </p:txBody>
      </p:sp>
      <p:sp>
        <p:nvSpPr>
          <p:cNvPr id="41" name="TextBox 40"/>
          <p:cNvSpPr txBox="1"/>
          <p:nvPr/>
        </p:nvSpPr>
        <p:spPr>
          <a:xfrm>
            <a:off x="1511028" y="6558251"/>
            <a:ext cx="1663431" cy="338554"/>
          </a:xfrm>
          <a:prstGeom prst="rect">
            <a:avLst/>
          </a:prstGeom>
          <a:noFill/>
        </p:spPr>
        <p:txBody>
          <a:bodyPr wrap="square" rtlCol="0">
            <a:spAutoFit/>
          </a:bodyPr>
          <a:lstStyle/>
          <a:p>
            <a:r>
              <a:rPr lang="en-US" sz="800" dirty="0" smtClean="0"/>
              <a:t>End baseline data collection</a:t>
            </a:r>
          </a:p>
          <a:p>
            <a:r>
              <a:rPr lang="en-US" sz="800" dirty="0" smtClean="0"/>
              <a:t>4/12</a:t>
            </a:r>
            <a:endParaRPr lang="en-US" sz="800" dirty="0"/>
          </a:p>
        </p:txBody>
      </p:sp>
      <p:cxnSp>
        <p:nvCxnSpPr>
          <p:cNvPr id="50" name="Straight Connector 49"/>
          <p:cNvCxnSpPr/>
          <p:nvPr/>
        </p:nvCxnSpPr>
        <p:spPr>
          <a:xfrm rot="2400000">
            <a:off x="1679644" y="6050604"/>
            <a:ext cx="729575"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2400000">
            <a:off x="2811294" y="6526526"/>
            <a:ext cx="729575" cy="0"/>
          </a:xfrm>
          <a:prstGeom prst="line">
            <a:avLst/>
          </a:prstGeom>
          <a:ln>
            <a:head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2400000">
            <a:off x="4256020" y="6041316"/>
            <a:ext cx="729575" cy="0"/>
          </a:xfrm>
          <a:prstGeom prst="line">
            <a:avLst/>
          </a:prstGeom>
          <a:ln>
            <a:headEnd type="ova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858310" y="5644992"/>
            <a:ext cx="1663431" cy="338554"/>
          </a:xfrm>
          <a:prstGeom prst="rect">
            <a:avLst/>
          </a:prstGeom>
          <a:noFill/>
        </p:spPr>
        <p:txBody>
          <a:bodyPr wrap="square" rtlCol="0">
            <a:spAutoFit/>
          </a:bodyPr>
          <a:lstStyle/>
          <a:p>
            <a:r>
              <a:rPr lang="en-US" sz="800" dirty="0" smtClean="0"/>
              <a:t>Start improve data collection</a:t>
            </a:r>
          </a:p>
          <a:p>
            <a:r>
              <a:rPr lang="en-US" sz="800" dirty="0" smtClean="0"/>
              <a:t>5/10 (deploy)</a:t>
            </a:r>
            <a:endParaRPr lang="en-US" sz="800" dirty="0"/>
          </a:p>
        </p:txBody>
      </p:sp>
      <p:cxnSp>
        <p:nvCxnSpPr>
          <p:cNvPr id="56" name="Straight Connector 55"/>
          <p:cNvCxnSpPr/>
          <p:nvPr/>
        </p:nvCxnSpPr>
        <p:spPr>
          <a:xfrm rot="-2400000">
            <a:off x="4774343" y="6511649"/>
            <a:ext cx="683310" cy="2549"/>
          </a:xfrm>
          <a:prstGeom prst="line">
            <a:avLst/>
          </a:prstGeom>
          <a:ln>
            <a:headEnd type="ova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438727" y="6558398"/>
            <a:ext cx="1663431" cy="338554"/>
          </a:xfrm>
          <a:prstGeom prst="rect">
            <a:avLst/>
          </a:prstGeom>
          <a:noFill/>
        </p:spPr>
        <p:txBody>
          <a:bodyPr wrap="square" rtlCol="0">
            <a:spAutoFit/>
          </a:bodyPr>
          <a:lstStyle/>
          <a:p>
            <a:r>
              <a:rPr lang="en-US" sz="800" dirty="0" smtClean="0"/>
              <a:t>End improve data collection</a:t>
            </a:r>
          </a:p>
          <a:p>
            <a:r>
              <a:rPr lang="en-US" sz="800" dirty="0" smtClean="0"/>
              <a:t>5/30</a:t>
            </a:r>
            <a:endParaRPr lang="en-US" sz="800" dirty="0"/>
          </a:p>
        </p:txBody>
      </p:sp>
      <p:sp>
        <p:nvSpPr>
          <p:cNvPr id="2" name="Chevron 1"/>
          <p:cNvSpPr/>
          <p:nvPr/>
        </p:nvSpPr>
        <p:spPr>
          <a:xfrm>
            <a:off x="2133600" y="5983546"/>
            <a:ext cx="661481" cy="13698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Define</a:t>
            </a:r>
            <a:endParaRPr lang="en-US" sz="800" dirty="0">
              <a:solidFill>
                <a:schemeClr val="tx1"/>
              </a:solidFill>
            </a:endParaRPr>
          </a:p>
        </p:txBody>
      </p:sp>
      <p:sp>
        <p:nvSpPr>
          <p:cNvPr id="29" name="Chevron 28"/>
          <p:cNvSpPr/>
          <p:nvPr/>
        </p:nvSpPr>
        <p:spPr>
          <a:xfrm>
            <a:off x="2797827" y="5988035"/>
            <a:ext cx="709640" cy="133411"/>
          </a:xfrm>
          <a:prstGeom prst="chevr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Measure</a:t>
            </a:r>
            <a:endParaRPr lang="en-US" sz="800" dirty="0">
              <a:solidFill>
                <a:schemeClr val="tx1"/>
              </a:solidFill>
            </a:endParaRPr>
          </a:p>
        </p:txBody>
      </p:sp>
      <p:sp>
        <p:nvSpPr>
          <p:cNvPr id="31" name="Chevron 30"/>
          <p:cNvSpPr/>
          <p:nvPr/>
        </p:nvSpPr>
        <p:spPr>
          <a:xfrm>
            <a:off x="3518982" y="5986159"/>
            <a:ext cx="1250211" cy="13224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Analyze</a:t>
            </a:r>
            <a:endParaRPr lang="en-US" sz="800" dirty="0">
              <a:solidFill>
                <a:schemeClr val="tx1"/>
              </a:solidFill>
            </a:endParaRPr>
          </a:p>
        </p:txBody>
      </p:sp>
      <p:sp>
        <p:nvSpPr>
          <p:cNvPr id="34" name="Chevron 33"/>
          <p:cNvSpPr/>
          <p:nvPr/>
        </p:nvSpPr>
        <p:spPr>
          <a:xfrm>
            <a:off x="4763166" y="5978994"/>
            <a:ext cx="710534" cy="133087"/>
          </a:xfrm>
          <a:prstGeom prst="chevr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Improve</a:t>
            </a:r>
            <a:endParaRPr lang="en-US" sz="800" dirty="0">
              <a:solidFill>
                <a:schemeClr val="bg1"/>
              </a:solidFill>
            </a:endParaRPr>
          </a:p>
        </p:txBody>
      </p:sp>
      <p:sp>
        <p:nvSpPr>
          <p:cNvPr id="36" name="Chevron 35"/>
          <p:cNvSpPr/>
          <p:nvPr/>
        </p:nvSpPr>
        <p:spPr>
          <a:xfrm>
            <a:off x="5456168" y="5980946"/>
            <a:ext cx="634127" cy="139581"/>
          </a:xfrm>
          <a:prstGeom prst="chevron">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Control</a:t>
            </a:r>
            <a:endParaRPr lang="en-US" sz="800" dirty="0">
              <a:solidFill>
                <a:schemeClr val="bg1"/>
              </a:solidFill>
            </a:endParaRPr>
          </a:p>
        </p:txBody>
      </p:sp>
    </p:spTree>
    <p:extLst>
      <p:ext uri="{BB962C8B-B14F-4D97-AF65-F5344CB8AC3E}">
        <p14:creationId xmlns:p14="http://schemas.microsoft.com/office/powerpoint/2010/main" val="23993215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6"/>
          <p:cNvSpPr txBox="1">
            <a:spLocks noChangeArrowheads="1"/>
          </p:cNvSpPr>
          <p:nvPr/>
        </p:nvSpPr>
        <p:spPr bwMode="auto">
          <a:xfrm>
            <a:off x="1955800" y="101600"/>
            <a:ext cx="703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b="1" dirty="0" smtClean="0">
                <a:solidFill>
                  <a:srgbClr val="0316A1"/>
                </a:solidFill>
                <a:latin typeface="Arial" panose="020B0604020202020204" pitchFamily="34" charset="0"/>
              </a:rPr>
              <a:t>Geometry Feature Extraction Efficiency</a:t>
            </a:r>
            <a:endParaRPr lang="en-US" altLang="en-US" b="1" dirty="0">
              <a:solidFill>
                <a:srgbClr val="0316A1"/>
              </a:solidFill>
              <a:latin typeface="Arial" panose="020B0604020202020204" pitchFamily="34" charset="0"/>
            </a:endParaRPr>
          </a:p>
        </p:txBody>
      </p:sp>
      <p:sp>
        <p:nvSpPr>
          <p:cNvPr id="9" name="Text Box 46"/>
          <p:cNvSpPr txBox="1">
            <a:spLocks noChangeArrowheads="1"/>
          </p:cNvSpPr>
          <p:nvPr/>
        </p:nvSpPr>
        <p:spPr bwMode="auto">
          <a:xfrm>
            <a:off x="3951288" y="609600"/>
            <a:ext cx="5040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200" dirty="0">
                <a:solidFill>
                  <a:schemeClr val="tx2"/>
                </a:solidFill>
                <a:latin typeface="Arial" panose="020B0604020202020204" pitchFamily="34" charset="0"/>
              </a:rPr>
              <a:t>Process owner: </a:t>
            </a:r>
            <a:r>
              <a:rPr lang="en-US" altLang="en-US" sz="1200" dirty="0" smtClean="0">
                <a:solidFill>
                  <a:schemeClr val="tx2"/>
                </a:solidFill>
                <a:latin typeface="Arial" panose="020B0604020202020204" pitchFamily="34" charset="0"/>
              </a:rPr>
              <a:t>Thomas Bahng</a:t>
            </a:r>
            <a:endParaRPr lang="en-US" altLang="en-US" sz="1200" dirty="0">
              <a:solidFill>
                <a:schemeClr val="tx2"/>
              </a:solidFill>
              <a:latin typeface="Arial" panose="020B0604020202020204" pitchFamily="34" charset="0"/>
            </a:endParaRPr>
          </a:p>
        </p:txBody>
      </p:sp>
      <p:sp>
        <p:nvSpPr>
          <p:cNvPr id="10" name="Text Box 76"/>
          <p:cNvSpPr txBox="1">
            <a:spLocks noChangeArrowheads="1"/>
          </p:cNvSpPr>
          <p:nvPr/>
        </p:nvSpPr>
        <p:spPr bwMode="auto">
          <a:xfrm>
            <a:off x="152400" y="152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dirty="0" smtClean="0">
                <a:latin typeface="Stencil" panose="040409050D0802020404" pitchFamily="82" charset="0"/>
              </a:rPr>
              <a:t>MBC 638</a:t>
            </a:r>
            <a:endParaRPr lang="en-US" altLang="en-US" b="1" dirty="0">
              <a:latin typeface="Stencil" panose="040409050D0802020404" pitchFamily="82" charset="0"/>
            </a:endParaRPr>
          </a:p>
        </p:txBody>
      </p:sp>
      <p:sp>
        <p:nvSpPr>
          <p:cNvPr id="22" name="Text Box 76"/>
          <p:cNvSpPr txBox="1">
            <a:spLocks noChangeArrowheads="1"/>
          </p:cNvSpPr>
          <p:nvPr/>
        </p:nvSpPr>
        <p:spPr bwMode="auto">
          <a:xfrm>
            <a:off x="152400" y="518319"/>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dirty="0" smtClean="0">
                <a:latin typeface="Segoe UI" panose="020B0502040204020203" pitchFamily="34" charset="0"/>
                <a:ea typeface="Segoe UI Black" panose="020B0A02040204020203" pitchFamily="34" charset="0"/>
                <a:cs typeface="Segoe UI" panose="020B0502040204020203" pitchFamily="34" charset="0"/>
              </a:rPr>
              <a:t>Define</a:t>
            </a:r>
            <a:endParaRPr lang="en-US" altLang="en-US" dirty="0">
              <a:latin typeface="Segoe UI" panose="020B0502040204020203" pitchFamily="34" charset="0"/>
              <a:ea typeface="Segoe UI Black" panose="020B0A02040204020203" pitchFamily="34" charset="0"/>
              <a:cs typeface="Segoe UI" panose="020B0502040204020203" pitchFamily="34" charset="0"/>
            </a:endParaRPr>
          </a:p>
        </p:txBody>
      </p:sp>
      <p:sp>
        <p:nvSpPr>
          <p:cNvPr id="11" name="TextBox 10"/>
          <p:cNvSpPr txBox="1"/>
          <p:nvPr/>
        </p:nvSpPr>
        <p:spPr>
          <a:xfrm>
            <a:off x="685800" y="1590472"/>
            <a:ext cx="7290881" cy="338554"/>
          </a:xfrm>
          <a:prstGeom prst="rect">
            <a:avLst/>
          </a:prstGeom>
          <a:noFill/>
        </p:spPr>
        <p:txBody>
          <a:bodyPr wrap="square" rtlCol="0">
            <a:spAutoFit/>
          </a:bodyPr>
          <a:lstStyle/>
          <a:p>
            <a:pPr algn="ctr"/>
            <a:r>
              <a:rPr lang="en-US" sz="1600" dirty="0" smtClean="0"/>
              <a:t>Sigma Quality Level</a:t>
            </a:r>
            <a:endParaRPr lang="en-US" sz="1600" dirty="0"/>
          </a:p>
        </p:txBody>
      </p:sp>
      <p:sp>
        <p:nvSpPr>
          <p:cNvPr id="19" name="TextBox 18"/>
          <p:cNvSpPr txBox="1"/>
          <p:nvPr/>
        </p:nvSpPr>
        <p:spPr>
          <a:xfrm>
            <a:off x="152400" y="2017514"/>
            <a:ext cx="8751651" cy="1446550"/>
          </a:xfrm>
          <a:prstGeom prst="rect">
            <a:avLst/>
          </a:prstGeom>
          <a:noFill/>
        </p:spPr>
        <p:txBody>
          <a:bodyPr wrap="square" rtlCol="0">
            <a:spAutoFit/>
          </a:bodyPr>
          <a:lstStyle/>
          <a:p>
            <a:r>
              <a:rPr lang="en-US" sz="1100" dirty="0" smtClean="0"/>
              <a:t>A defect is defined as:</a:t>
            </a:r>
          </a:p>
          <a:p>
            <a:pPr marL="228600" indent="-228600">
              <a:buFont typeface="+mj-lt"/>
              <a:buAutoNum type="arabicPeriod"/>
            </a:pPr>
            <a:r>
              <a:rPr lang="en-US" sz="1100" dirty="0" smtClean="0"/>
              <a:t>Not meeting the customer requirement for processing a minimum of 5,000 models per day (i.e. </a:t>
            </a:r>
            <a:r>
              <a:rPr lang="en-US" sz="1100" b="1" dirty="0" smtClean="0"/>
              <a:t>throughput</a:t>
            </a:r>
            <a:r>
              <a:rPr lang="en-US" sz="1100" dirty="0" smtClean="0"/>
              <a:t> &gt;= 5,000).</a:t>
            </a:r>
          </a:p>
          <a:p>
            <a:pPr marL="228600" indent="-228600">
              <a:buFont typeface="+mj-lt"/>
              <a:buAutoNum type="arabicPeriod"/>
            </a:pPr>
            <a:r>
              <a:rPr lang="en-US" sz="1100" dirty="0" smtClean="0"/>
              <a:t>There are unprocessed batches at the end of the day (i.e. </a:t>
            </a:r>
            <a:r>
              <a:rPr lang="en-US" sz="1100" b="1" dirty="0" smtClean="0"/>
              <a:t>total batches </a:t>
            </a:r>
            <a:r>
              <a:rPr lang="en-US" sz="1100" dirty="0" smtClean="0"/>
              <a:t>&gt; </a:t>
            </a:r>
            <a:r>
              <a:rPr lang="en-US" sz="1100" b="1" dirty="0" smtClean="0"/>
              <a:t>total number of batch reports</a:t>
            </a:r>
            <a:r>
              <a:rPr lang="en-US" sz="1100" dirty="0" smtClean="0"/>
              <a:t>).</a:t>
            </a:r>
          </a:p>
          <a:p>
            <a:r>
              <a:rPr lang="en-US" sz="1100" dirty="0" smtClean="0"/>
              <a:t>There are two defect opportunities per unit (per observed day).</a:t>
            </a:r>
          </a:p>
          <a:p>
            <a:endParaRPr lang="en-US" sz="1100" dirty="0"/>
          </a:p>
          <a:p>
            <a:r>
              <a:rPr lang="en-US" sz="1100" dirty="0"/>
              <a:t>Data was collected over a period of 22 days. For each day, the total number of model batches, output reports, and throughput were measured. </a:t>
            </a:r>
            <a:endParaRPr lang="en-US" sz="1100" dirty="0" smtClean="0"/>
          </a:p>
          <a:p>
            <a:endParaRPr lang="en-US" sz="1100" dirty="0" smtClean="0"/>
          </a:p>
        </p:txBody>
      </p:sp>
      <p:graphicFrame>
        <p:nvGraphicFramePr>
          <p:cNvPr id="5" name="Table 4"/>
          <p:cNvGraphicFramePr>
            <a:graphicFrameLocks noGrp="1"/>
          </p:cNvGraphicFramePr>
          <p:nvPr>
            <p:extLst>
              <p:ext uri="{D42A27DB-BD31-4B8C-83A1-F6EECF244321}">
                <p14:modId xmlns:p14="http://schemas.microsoft.com/office/powerpoint/2010/main" val="4243740046"/>
              </p:ext>
            </p:extLst>
          </p:nvPr>
        </p:nvGraphicFramePr>
        <p:xfrm>
          <a:off x="152400" y="3552552"/>
          <a:ext cx="2641600" cy="1645920"/>
        </p:xfrm>
        <a:graphic>
          <a:graphicData uri="http://schemas.openxmlformats.org/drawingml/2006/table">
            <a:tbl>
              <a:tblPr/>
              <a:tblGrid>
                <a:gridCol w="1938440"/>
                <a:gridCol w="703160"/>
              </a:tblGrid>
              <a:tr h="182880">
                <a:tc gridSpan="2">
                  <a:txBody>
                    <a:bodyPr/>
                    <a:lstStyle/>
                    <a:p>
                      <a:pPr algn="ctr" fontAlgn="b"/>
                      <a:r>
                        <a:rPr lang="en-US" sz="1100" b="1" i="0" u="none" strike="noStrike" dirty="0">
                          <a:solidFill>
                            <a:srgbClr val="FFFFFF"/>
                          </a:solidFill>
                          <a:effectLst/>
                          <a:latin typeface="Calibri" panose="020F0502020204030204" pitchFamily="34" charset="0"/>
                        </a:rPr>
                        <a:t>Baseline</a:t>
                      </a:r>
                    </a:p>
                  </a:txBody>
                  <a:tcPr marL="7620" marR="7620" marT="7620" marB="0" anchor="b">
                    <a:lnL>
                      <a:noFill/>
                    </a:lnL>
                    <a:lnR>
                      <a:noFill/>
                    </a:lnR>
                    <a:lnT>
                      <a:noFill/>
                    </a:lnT>
                    <a:lnB w="6350" cap="flat" cmpd="sng" algn="ctr">
                      <a:solidFill>
                        <a:srgbClr val="8EA9DB"/>
                      </a:solidFill>
                      <a:prstDash val="solid"/>
                      <a:round/>
                      <a:headEnd type="none" w="med" len="med"/>
                      <a:tailEnd type="none" w="med" len="med"/>
                    </a:lnB>
                    <a:solidFill>
                      <a:srgbClr val="ED7D31"/>
                    </a:solidFill>
                  </a:tcPr>
                </a:tc>
                <a:tc hMerge="1">
                  <a:txBody>
                    <a:bodyPr/>
                    <a:lstStyle/>
                    <a:p>
                      <a:endParaRPr lang="en-US"/>
                    </a:p>
                  </a:txBody>
                  <a:tcPr/>
                </a:tc>
              </a:tr>
              <a:tr h="182880">
                <a:tc>
                  <a:txBody>
                    <a:bodyPr/>
                    <a:lstStyle/>
                    <a:p>
                      <a:pPr algn="l" fontAlgn="b"/>
                      <a:r>
                        <a:rPr lang="en-US" sz="1100" b="1" i="0" u="none" strike="noStrike">
                          <a:solidFill>
                            <a:srgbClr val="FFFFFF"/>
                          </a:solidFill>
                          <a:effectLst/>
                          <a:latin typeface="Calibri" panose="020F0502020204030204" pitchFamily="34" charset="0"/>
                        </a:rPr>
                        <a:t>Variable</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Calibri" panose="020F0502020204030204" pitchFamily="34" charset="0"/>
                        </a:rPr>
                        <a:t>Value</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r>
              <a:tr h="182880">
                <a:tc>
                  <a:txBody>
                    <a:bodyPr/>
                    <a:lstStyle/>
                    <a:p>
                      <a:pPr algn="l" fontAlgn="b"/>
                      <a:r>
                        <a:rPr lang="en-US" sz="1100" b="0" i="0" u="none" strike="noStrike">
                          <a:solidFill>
                            <a:srgbClr val="000000"/>
                          </a:solidFill>
                          <a:effectLst/>
                          <a:latin typeface="Calibri" panose="020F0502020204030204" pitchFamily="34" charset="0"/>
                        </a:rPr>
                        <a:t>Defect Opportunities per Unit</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r h="182880">
                <a:tc>
                  <a:txBody>
                    <a:bodyPr/>
                    <a:lstStyle/>
                    <a:p>
                      <a:pPr algn="l" fontAlgn="b"/>
                      <a:r>
                        <a:rPr lang="en-US" sz="1100" b="0" i="0" u="none" strike="noStrike">
                          <a:solidFill>
                            <a:srgbClr val="000000"/>
                          </a:solidFill>
                          <a:effectLst/>
                          <a:latin typeface="Calibri" panose="020F0502020204030204" pitchFamily="34" charset="0"/>
                        </a:rPr>
                        <a:t>Total Units (# of days)</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22</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r>
              <a:tr h="182880">
                <a:tc>
                  <a:txBody>
                    <a:bodyPr/>
                    <a:lstStyle/>
                    <a:p>
                      <a:pPr algn="l" fontAlgn="b"/>
                      <a:r>
                        <a:rPr lang="en-US" sz="1100" b="0" i="0" u="none" strike="noStrike">
                          <a:solidFill>
                            <a:srgbClr val="000000"/>
                          </a:solidFill>
                          <a:effectLst/>
                          <a:latin typeface="Calibri" panose="020F0502020204030204" pitchFamily="34" charset="0"/>
                        </a:rPr>
                        <a:t>Total Possible Defects</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44</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r h="182880">
                <a:tc>
                  <a:txBody>
                    <a:bodyPr/>
                    <a:lstStyle/>
                    <a:p>
                      <a:pPr algn="l" fontAlgn="b"/>
                      <a:r>
                        <a:rPr lang="en-US" sz="1100" b="0" i="0" u="none" strike="noStrike">
                          <a:solidFill>
                            <a:srgbClr val="000000"/>
                          </a:solidFill>
                          <a:effectLst/>
                          <a:latin typeface="Calibri" panose="020F0502020204030204" pitchFamily="34" charset="0"/>
                        </a:rPr>
                        <a:t>Total Actual Defects</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24</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r>
              <a:tr h="182880">
                <a:tc>
                  <a:txBody>
                    <a:bodyPr/>
                    <a:lstStyle/>
                    <a:p>
                      <a:pPr algn="l" fontAlgn="b"/>
                      <a:r>
                        <a:rPr lang="en-US" sz="1100" b="0" i="0" u="none" strike="noStrike">
                          <a:solidFill>
                            <a:srgbClr val="000000"/>
                          </a:solidFill>
                          <a:effectLst/>
                          <a:latin typeface="Calibri" panose="020F0502020204030204" pitchFamily="34" charset="0"/>
                        </a:rPr>
                        <a:t>Defects per Opportunity Rate</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0.5455</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r h="182880">
                <a:tc>
                  <a:txBody>
                    <a:bodyPr/>
                    <a:lstStyle/>
                    <a:p>
                      <a:pPr algn="l" fontAlgn="b"/>
                      <a:r>
                        <a:rPr lang="en-US" sz="1100" b="0" i="0" u="none" strike="noStrike">
                          <a:solidFill>
                            <a:srgbClr val="000000"/>
                          </a:solidFill>
                          <a:effectLst/>
                          <a:latin typeface="Calibri" panose="020F0502020204030204" pitchFamily="34" charset="0"/>
                        </a:rPr>
                        <a:t>Defects per Million Opportunities</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545500</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r>
              <a:tr h="182880">
                <a:tc>
                  <a:txBody>
                    <a:bodyPr/>
                    <a:lstStyle/>
                    <a:p>
                      <a:pPr algn="l" fontAlgn="b"/>
                      <a:r>
                        <a:rPr lang="en-US" sz="1100" b="0" i="0" u="none" strike="noStrike">
                          <a:solidFill>
                            <a:srgbClr val="000000"/>
                          </a:solidFill>
                          <a:effectLst/>
                          <a:latin typeface="Calibri" panose="020F0502020204030204" pitchFamily="34" charset="0"/>
                        </a:rPr>
                        <a:t>SQL</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Calibri" panose="020F0502020204030204" pitchFamily="34" charset="0"/>
                        </a:rPr>
                        <a:t>1.35</a:t>
                      </a:r>
                    </a:p>
                  </a:txBody>
                  <a:tcPr marL="7620" marR="7620" marT="7620"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r>
            </a:tbl>
          </a:graphicData>
        </a:graphic>
      </p:graphicFrame>
      <p:sp>
        <p:nvSpPr>
          <p:cNvPr id="6" name="TextBox 5"/>
          <p:cNvSpPr txBox="1"/>
          <p:nvPr/>
        </p:nvSpPr>
        <p:spPr>
          <a:xfrm>
            <a:off x="152400" y="5314884"/>
            <a:ext cx="2520848" cy="769441"/>
          </a:xfrm>
          <a:prstGeom prst="rect">
            <a:avLst/>
          </a:prstGeom>
          <a:noFill/>
        </p:spPr>
        <p:txBody>
          <a:bodyPr wrap="square" rtlCol="0">
            <a:spAutoFit/>
          </a:bodyPr>
          <a:lstStyle/>
          <a:p>
            <a:r>
              <a:rPr lang="en-US" sz="1100" dirty="0"/>
              <a:t>Over the range of 22 observed days, the Sigma Quality Level of the baseline process was calculated to be 1.35. </a:t>
            </a:r>
          </a:p>
        </p:txBody>
      </p:sp>
      <p:sp>
        <p:nvSpPr>
          <p:cNvPr id="20" name="TextBox 19"/>
          <p:cNvSpPr txBox="1"/>
          <p:nvPr/>
        </p:nvSpPr>
        <p:spPr>
          <a:xfrm>
            <a:off x="3070816" y="3213998"/>
            <a:ext cx="2520848" cy="338554"/>
          </a:xfrm>
          <a:prstGeom prst="rect">
            <a:avLst/>
          </a:prstGeom>
          <a:noFill/>
        </p:spPr>
        <p:txBody>
          <a:bodyPr wrap="square" rtlCol="0">
            <a:spAutoFit/>
          </a:bodyPr>
          <a:lstStyle/>
          <a:p>
            <a:r>
              <a:rPr lang="en-US" sz="1600" dirty="0" smtClean="0"/>
              <a:t>Is the Process in Control?</a:t>
            </a:r>
            <a:endParaRPr lang="en-US" sz="1600" dirty="0"/>
          </a:p>
        </p:txBody>
      </p:sp>
      <p:pic>
        <p:nvPicPr>
          <p:cNvPr id="7" name="Picture 6"/>
          <p:cNvPicPr>
            <a:picLocks noChangeAspect="1"/>
          </p:cNvPicPr>
          <p:nvPr/>
        </p:nvPicPr>
        <p:blipFill>
          <a:blip r:embed="rId2"/>
          <a:stretch>
            <a:fillRect/>
          </a:stretch>
        </p:blipFill>
        <p:spPr>
          <a:xfrm>
            <a:off x="3070816" y="3552552"/>
            <a:ext cx="2619329" cy="3133593"/>
          </a:xfrm>
          <a:prstGeom prst="rect">
            <a:avLst/>
          </a:prstGeom>
        </p:spPr>
      </p:pic>
      <p:sp>
        <p:nvSpPr>
          <p:cNvPr id="12" name="Rectangle 11"/>
          <p:cNvSpPr/>
          <p:nvPr/>
        </p:nvSpPr>
        <p:spPr>
          <a:xfrm>
            <a:off x="5813898" y="3552552"/>
            <a:ext cx="3177702" cy="2585323"/>
          </a:xfrm>
          <a:prstGeom prst="rect">
            <a:avLst/>
          </a:prstGeom>
        </p:spPr>
        <p:txBody>
          <a:bodyPr wrap="square">
            <a:spAutoFit/>
          </a:bodyPr>
          <a:lstStyle/>
          <a:p>
            <a:r>
              <a:rPr lang="en-US" sz="1100" u="sng" dirty="0" smtClean="0"/>
              <a:t>Displaying Throughput Efficiency</a:t>
            </a:r>
            <a:r>
              <a:rPr lang="en-US" sz="1100" dirty="0" smtClean="0"/>
              <a:t> </a:t>
            </a:r>
          </a:p>
          <a:p>
            <a:r>
              <a:rPr lang="en-US" sz="800" dirty="0" smtClean="0"/>
              <a:t>(Individual Moving Range)</a:t>
            </a:r>
            <a:endParaRPr lang="en-US" sz="1100" u="sng" dirty="0" smtClean="0"/>
          </a:p>
          <a:p>
            <a:r>
              <a:rPr lang="en-US" sz="1100" dirty="0" smtClean="0"/>
              <a:t>We </a:t>
            </a:r>
            <a:r>
              <a:rPr lang="en-US" sz="1100" dirty="0"/>
              <a:t>do not have a stable, controlled process. The upper control limit is exceeded in multiple observations for both the moving range and individual chart. The measurement system also appears to be in need of improvement. This means that this system could be at risk of not offering repeatable measurements. </a:t>
            </a:r>
            <a:r>
              <a:rPr lang="en-US" sz="1100" dirty="0" smtClean="0"/>
              <a:t>Given the high degree of variability in the process as displayed per the storyboard, the exceeding of these upper limits are quite possibly due to larger touch-times to push more models through the process in order to make up for lost productivity.</a:t>
            </a:r>
            <a:endParaRPr lang="en-US" sz="1100" dirty="0"/>
          </a:p>
        </p:txBody>
      </p:sp>
    </p:spTree>
    <p:extLst>
      <p:ext uri="{BB962C8B-B14F-4D97-AF65-F5344CB8AC3E}">
        <p14:creationId xmlns:p14="http://schemas.microsoft.com/office/powerpoint/2010/main" val="24190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6"/>
          <p:cNvSpPr txBox="1">
            <a:spLocks noChangeArrowheads="1"/>
          </p:cNvSpPr>
          <p:nvPr/>
        </p:nvSpPr>
        <p:spPr bwMode="auto">
          <a:xfrm>
            <a:off x="1955800" y="101600"/>
            <a:ext cx="703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b="1" dirty="0" smtClean="0">
                <a:solidFill>
                  <a:srgbClr val="0316A1"/>
                </a:solidFill>
                <a:latin typeface="Arial" panose="020B0604020202020204" pitchFamily="34" charset="0"/>
              </a:rPr>
              <a:t>Geometry Feature Extraction Efficiency</a:t>
            </a:r>
            <a:endParaRPr lang="en-US" altLang="en-US" b="1" dirty="0">
              <a:solidFill>
                <a:srgbClr val="0316A1"/>
              </a:solidFill>
              <a:latin typeface="Arial" panose="020B0604020202020204" pitchFamily="34" charset="0"/>
            </a:endParaRPr>
          </a:p>
        </p:txBody>
      </p:sp>
      <p:sp>
        <p:nvSpPr>
          <p:cNvPr id="9" name="Text Box 46"/>
          <p:cNvSpPr txBox="1">
            <a:spLocks noChangeArrowheads="1"/>
          </p:cNvSpPr>
          <p:nvPr/>
        </p:nvSpPr>
        <p:spPr bwMode="auto">
          <a:xfrm>
            <a:off x="3951288" y="609600"/>
            <a:ext cx="5040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200" dirty="0">
                <a:solidFill>
                  <a:schemeClr val="tx2"/>
                </a:solidFill>
                <a:latin typeface="Arial" panose="020B0604020202020204" pitchFamily="34" charset="0"/>
              </a:rPr>
              <a:t>Process owner: </a:t>
            </a:r>
            <a:r>
              <a:rPr lang="en-US" altLang="en-US" sz="1200" dirty="0" smtClean="0">
                <a:solidFill>
                  <a:schemeClr val="tx2"/>
                </a:solidFill>
                <a:latin typeface="Arial" panose="020B0604020202020204" pitchFamily="34" charset="0"/>
              </a:rPr>
              <a:t>Thomas Bahng</a:t>
            </a:r>
            <a:endParaRPr lang="en-US" altLang="en-US" sz="1200" dirty="0">
              <a:solidFill>
                <a:schemeClr val="tx2"/>
              </a:solidFill>
              <a:latin typeface="Arial" panose="020B0604020202020204" pitchFamily="34" charset="0"/>
            </a:endParaRPr>
          </a:p>
        </p:txBody>
      </p:sp>
      <p:sp>
        <p:nvSpPr>
          <p:cNvPr id="10" name="Text Box 76"/>
          <p:cNvSpPr txBox="1">
            <a:spLocks noChangeArrowheads="1"/>
          </p:cNvSpPr>
          <p:nvPr/>
        </p:nvSpPr>
        <p:spPr bwMode="auto">
          <a:xfrm>
            <a:off x="152400" y="152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dirty="0" smtClean="0">
                <a:latin typeface="Stencil" panose="040409050D0802020404" pitchFamily="82" charset="0"/>
              </a:rPr>
              <a:t>MBC 638</a:t>
            </a:r>
            <a:endParaRPr lang="en-US" altLang="en-US" b="1" dirty="0">
              <a:latin typeface="Stencil" panose="040409050D0802020404" pitchFamily="82" charset="0"/>
            </a:endParaRPr>
          </a:p>
        </p:txBody>
      </p:sp>
      <p:sp>
        <p:nvSpPr>
          <p:cNvPr id="22" name="Text Box 76"/>
          <p:cNvSpPr txBox="1">
            <a:spLocks noChangeArrowheads="1"/>
          </p:cNvSpPr>
          <p:nvPr/>
        </p:nvSpPr>
        <p:spPr bwMode="auto">
          <a:xfrm>
            <a:off x="152400" y="518319"/>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dirty="0" smtClean="0">
                <a:latin typeface="Segoe UI" panose="020B0502040204020203" pitchFamily="34" charset="0"/>
                <a:ea typeface="Segoe UI Black" panose="020B0A02040204020203" pitchFamily="34" charset="0"/>
                <a:cs typeface="Segoe UI" panose="020B0502040204020203" pitchFamily="34" charset="0"/>
              </a:rPr>
              <a:t>Measure</a:t>
            </a:r>
            <a:endParaRPr lang="en-US" altLang="en-US" dirty="0">
              <a:latin typeface="Segoe UI" panose="020B0502040204020203" pitchFamily="34" charset="0"/>
              <a:ea typeface="Segoe UI Black" panose="020B0A02040204020203" pitchFamily="34" charset="0"/>
              <a:cs typeface="Segoe UI" panose="020B0502040204020203" pitchFamily="34" charset="0"/>
            </a:endParaRPr>
          </a:p>
        </p:txBody>
      </p:sp>
      <p:pic>
        <p:nvPicPr>
          <p:cNvPr id="27" name="Picture 26"/>
          <p:cNvPicPr>
            <a:picLocks noChangeAspect="1"/>
          </p:cNvPicPr>
          <p:nvPr/>
        </p:nvPicPr>
        <p:blipFill>
          <a:blip r:embed="rId2"/>
          <a:stretch>
            <a:fillRect/>
          </a:stretch>
        </p:blipFill>
        <p:spPr>
          <a:xfrm>
            <a:off x="347067" y="976323"/>
            <a:ext cx="8388371" cy="5785398"/>
          </a:xfrm>
          <a:prstGeom prst="rect">
            <a:avLst/>
          </a:prstGeom>
        </p:spPr>
      </p:pic>
    </p:spTree>
    <p:extLst>
      <p:ext uri="{BB962C8B-B14F-4D97-AF65-F5344CB8AC3E}">
        <p14:creationId xmlns:p14="http://schemas.microsoft.com/office/powerpoint/2010/main" val="40788337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6"/>
          <p:cNvSpPr txBox="1">
            <a:spLocks noChangeArrowheads="1"/>
          </p:cNvSpPr>
          <p:nvPr/>
        </p:nvSpPr>
        <p:spPr bwMode="auto">
          <a:xfrm>
            <a:off x="1955800" y="101600"/>
            <a:ext cx="703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b="1" dirty="0" smtClean="0">
                <a:solidFill>
                  <a:srgbClr val="0316A1"/>
                </a:solidFill>
                <a:latin typeface="Arial" panose="020B0604020202020204" pitchFamily="34" charset="0"/>
              </a:rPr>
              <a:t>Geometry Feature Extraction Efficiency</a:t>
            </a:r>
            <a:endParaRPr lang="en-US" altLang="en-US" b="1" dirty="0">
              <a:solidFill>
                <a:srgbClr val="0316A1"/>
              </a:solidFill>
              <a:latin typeface="Arial" panose="020B0604020202020204" pitchFamily="34" charset="0"/>
            </a:endParaRPr>
          </a:p>
        </p:txBody>
      </p:sp>
      <p:sp>
        <p:nvSpPr>
          <p:cNvPr id="9" name="Text Box 46"/>
          <p:cNvSpPr txBox="1">
            <a:spLocks noChangeArrowheads="1"/>
          </p:cNvSpPr>
          <p:nvPr/>
        </p:nvSpPr>
        <p:spPr bwMode="auto">
          <a:xfrm>
            <a:off x="3951288" y="609600"/>
            <a:ext cx="5040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200" dirty="0">
                <a:solidFill>
                  <a:schemeClr val="tx2"/>
                </a:solidFill>
                <a:latin typeface="Arial" panose="020B0604020202020204" pitchFamily="34" charset="0"/>
              </a:rPr>
              <a:t>Process owner: </a:t>
            </a:r>
            <a:r>
              <a:rPr lang="en-US" altLang="en-US" sz="1200" dirty="0" smtClean="0">
                <a:solidFill>
                  <a:schemeClr val="tx2"/>
                </a:solidFill>
                <a:latin typeface="Arial" panose="020B0604020202020204" pitchFamily="34" charset="0"/>
              </a:rPr>
              <a:t>Thomas Bahng</a:t>
            </a:r>
            <a:endParaRPr lang="en-US" altLang="en-US" sz="1200" dirty="0">
              <a:solidFill>
                <a:schemeClr val="tx2"/>
              </a:solidFill>
              <a:latin typeface="Arial" panose="020B0604020202020204" pitchFamily="34" charset="0"/>
            </a:endParaRPr>
          </a:p>
        </p:txBody>
      </p:sp>
      <p:sp>
        <p:nvSpPr>
          <p:cNvPr id="10" name="Text Box 76"/>
          <p:cNvSpPr txBox="1">
            <a:spLocks noChangeArrowheads="1"/>
          </p:cNvSpPr>
          <p:nvPr/>
        </p:nvSpPr>
        <p:spPr bwMode="auto">
          <a:xfrm>
            <a:off x="152400" y="152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dirty="0" smtClean="0">
                <a:latin typeface="Stencil" panose="040409050D0802020404" pitchFamily="82" charset="0"/>
              </a:rPr>
              <a:t>MBC 638</a:t>
            </a:r>
            <a:endParaRPr lang="en-US" altLang="en-US" b="1" dirty="0">
              <a:latin typeface="Stencil" panose="040409050D0802020404" pitchFamily="82" charset="0"/>
            </a:endParaRPr>
          </a:p>
        </p:txBody>
      </p:sp>
      <p:sp>
        <p:nvSpPr>
          <p:cNvPr id="22" name="Text Box 76"/>
          <p:cNvSpPr txBox="1">
            <a:spLocks noChangeArrowheads="1"/>
          </p:cNvSpPr>
          <p:nvPr/>
        </p:nvSpPr>
        <p:spPr bwMode="auto">
          <a:xfrm>
            <a:off x="152400" y="518319"/>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dirty="0" smtClean="0">
                <a:latin typeface="Segoe UI" panose="020B0502040204020203" pitchFamily="34" charset="0"/>
                <a:ea typeface="Segoe UI Black" panose="020B0A02040204020203" pitchFamily="34" charset="0"/>
                <a:cs typeface="Segoe UI" panose="020B0502040204020203" pitchFamily="34" charset="0"/>
              </a:rPr>
              <a:t>Measure</a:t>
            </a:r>
            <a:endParaRPr lang="en-US" altLang="en-US" dirty="0">
              <a:latin typeface="Segoe UI" panose="020B0502040204020203" pitchFamily="34" charset="0"/>
              <a:ea typeface="Segoe UI Black" panose="020B0A02040204020203" pitchFamily="34" charset="0"/>
              <a:cs typeface="Segoe UI" panose="020B0502040204020203" pitchFamily="34" charset="0"/>
            </a:endParaRPr>
          </a:p>
        </p:txBody>
      </p:sp>
      <p:sp>
        <p:nvSpPr>
          <p:cNvPr id="11" name="TextBox 10"/>
          <p:cNvSpPr txBox="1"/>
          <p:nvPr/>
        </p:nvSpPr>
        <p:spPr>
          <a:xfrm>
            <a:off x="259403" y="1261350"/>
            <a:ext cx="7290881" cy="338554"/>
          </a:xfrm>
          <a:prstGeom prst="rect">
            <a:avLst/>
          </a:prstGeom>
          <a:noFill/>
        </p:spPr>
        <p:txBody>
          <a:bodyPr wrap="square" rtlCol="0">
            <a:spAutoFit/>
          </a:bodyPr>
          <a:lstStyle/>
          <a:p>
            <a:r>
              <a:rPr lang="en-US" sz="1600" dirty="0" smtClean="0"/>
              <a:t>Distribution and Trend of Our Response Variable</a:t>
            </a:r>
            <a:endParaRPr lang="en-US" sz="1100" dirty="0"/>
          </a:p>
        </p:txBody>
      </p:sp>
      <p:pic>
        <p:nvPicPr>
          <p:cNvPr id="6" name="Picture 5"/>
          <p:cNvPicPr>
            <a:picLocks noChangeAspect="1"/>
          </p:cNvPicPr>
          <p:nvPr/>
        </p:nvPicPr>
        <p:blipFill>
          <a:blip r:embed="rId2"/>
          <a:stretch>
            <a:fillRect/>
          </a:stretch>
        </p:blipFill>
        <p:spPr>
          <a:xfrm>
            <a:off x="3045467" y="1806516"/>
            <a:ext cx="990195" cy="769408"/>
          </a:xfrm>
          <a:prstGeom prst="rect">
            <a:avLst/>
          </a:prstGeom>
        </p:spPr>
      </p:pic>
      <p:pic>
        <p:nvPicPr>
          <p:cNvPr id="7" name="Picture 6"/>
          <p:cNvPicPr>
            <a:picLocks noChangeAspect="1"/>
          </p:cNvPicPr>
          <p:nvPr/>
        </p:nvPicPr>
        <p:blipFill>
          <a:blip r:embed="rId3"/>
          <a:stretch>
            <a:fillRect/>
          </a:stretch>
        </p:blipFill>
        <p:spPr>
          <a:xfrm>
            <a:off x="3045467" y="2788367"/>
            <a:ext cx="923290" cy="769408"/>
          </a:xfrm>
          <a:prstGeom prst="rect">
            <a:avLst/>
          </a:prstGeom>
        </p:spPr>
      </p:pic>
      <p:pic>
        <p:nvPicPr>
          <p:cNvPr id="12" name="Picture 11"/>
          <p:cNvPicPr>
            <a:picLocks noChangeAspect="1"/>
          </p:cNvPicPr>
          <p:nvPr/>
        </p:nvPicPr>
        <p:blipFill>
          <a:blip r:embed="rId4"/>
          <a:stretch>
            <a:fillRect/>
          </a:stretch>
        </p:blipFill>
        <p:spPr>
          <a:xfrm>
            <a:off x="3045467" y="3770218"/>
            <a:ext cx="834612" cy="769408"/>
          </a:xfrm>
          <a:prstGeom prst="rect">
            <a:avLst/>
          </a:prstGeom>
        </p:spPr>
      </p:pic>
      <p:pic>
        <p:nvPicPr>
          <p:cNvPr id="14" name="Picture 13"/>
          <p:cNvPicPr>
            <a:picLocks noChangeAspect="1"/>
          </p:cNvPicPr>
          <p:nvPr/>
        </p:nvPicPr>
        <p:blipFill>
          <a:blip r:embed="rId5"/>
          <a:stretch>
            <a:fillRect/>
          </a:stretch>
        </p:blipFill>
        <p:spPr>
          <a:xfrm>
            <a:off x="152400" y="1806516"/>
            <a:ext cx="2489822" cy="2733110"/>
          </a:xfrm>
          <a:prstGeom prst="rect">
            <a:avLst/>
          </a:prstGeom>
        </p:spPr>
      </p:pic>
      <p:pic>
        <p:nvPicPr>
          <p:cNvPr id="17" name="Picture 16"/>
          <p:cNvPicPr>
            <a:picLocks noChangeAspect="1"/>
          </p:cNvPicPr>
          <p:nvPr/>
        </p:nvPicPr>
        <p:blipFill>
          <a:blip r:embed="rId6"/>
          <a:stretch>
            <a:fillRect/>
          </a:stretch>
        </p:blipFill>
        <p:spPr>
          <a:xfrm>
            <a:off x="4283904" y="3797329"/>
            <a:ext cx="1642194" cy="981851"/>
          </a:xfrm>
          <a:prstGeom prst="rect">
            <a:avLst/>
          </a:prstGeom>
        </p:spPr>
      </p:pic>
      <p:pic>
        <p:nvPicPr>
          <p:cNvPr id="18" name="Picture 17"/>
          <p:cNvPicPr>
            <a:picLocks noChangeAspect="1"/>
          </p:cNvPicPr>
          <p:nvPr/>
        </p:nvPicPr>
        <p:blipFill>
          <a:blip r:embed="rId7"/>
          <a:stretch>
            <a:fillRect/>
          </a:stretch>
        </p:blipFill>
        <p:spPr>
          <a:xfrm>
            <a:off x="4283904" y="2817773"/>
            <a:ext cx="1631952" cy="979556"/>
          </a:xfrm>
          <a:prstGeom prst="rect">
            <a:avLst/>
          </a:prstGeom>
        </p:spPr>
      </p:pic>
      <p:pic>
        <p:nvPicPr>
          <p:cNvPr id="19" name="Picture 18"/>
          <p:cNvPicPr>
            <a:picLocks noChangeAspect="1"/>
          </p:cNvPicPr>
          <p:nvPr/>
        </p:nvPicPr>
        <p:blipFill>
          <a:blip r:embed="rId8"/>
          <a:stretch>
            <a:fillRect/>
          </a:stretch>
        </p:blipFill>
        <p:spPr>
          <a:xfrm>
            <a:off x="4283324" y="1718825"/>
            <a:ext cx="1642774" cy="999011"/>
          </a:xfrm>
          <a:prstGeom prst="rect">
            <a:avLst/>
          </a:prstGeom>
        </p:spPr>
      </p:pic>
      <p:sp>
        <p:nvSpPr>
          <p:cNvPr id="20" name="TextBox 19"/>
          <p:cNvSpPr txBox="1"/>
          <p:nvPr/>
        </p:nvSpPr>
        <p:spPr>
          <a:xfrm>
            <a:off x="6206247" y="1718825"/>
            <a:ext cx="2785353" cy="2123658"/>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t>We see a steady decrease in </a:t>
            </a:r>
            <a:r>
              <a:rPr lang="en-US" sz="1100" b="1" dirty="0" smtClean="0"/>
              <a:t>efficiency</a:t>
            </a:r>
            <a:r>
              <a:rPr lang="en-US" sz="1100" dirty="0" smtClean="0"/>
              <a:t> over time with some moderately unusual values in the lower range. Most of the data resides above the rate of 1 model / second of touch-time.</a:t>
            </a:r>
          </a:p>
          <a:p>
            <a:pPr marL="171450" indent="-171450">
              <a:buFont typeface="Arial" panose="020B0604020202020204" pitchFamily="34" charset="0"/>
              <a:buChar char="•"/>
            </a:pPr>
            <a:r>
              <a:rPr lang="en-US" sz="1100" b="1" dirty="0" smtClean="0"/>
              <a:t>Throughput</a:t>
            </a:r>
            <a:r>
              <a:rPr lang="en-US" sz="1100" dirty="0" smtClean="0"/>
              <a:t> and </a:t>
            </a:r>
            <a:r>
              <a:rPr lang="en-US" sz="1100" b="1" dirty="0" smtClean="0"/>
              <a:t>Touch-time</a:t>
            </a:r>
            <a:r>
              <a:rPr lang="en-US" sz="1100" dirty="0" smtClean="0"/>
              <a:t> display greater variability over time. The distribution and wide interquartile range for touch-time indicate the greatest area of opportunity for improvement.</a:t>
            </a:r>
            <a:endParaRPr lang="en-US" sz="1100" dirty="0"/>
          </a:p>
        </p:txBody>
      </p:sp>
      <p:sp>
        <p:nvSpPr>
          <p:cNvPr id="21" name="TextBox 20"/>
          <p:cNvSpPr txBox="1"/>
          <p:nvPr/>
        </p:nvSpPr>
        <p:spPr>
          <a:xfrm>
            <a:off x="259403" y="4987047"/>
            <a:ext cx="8145295" cy="1523494"/>
          </a:xfrm>
          <a:prstGeom prst="rect">
            <a:avLst/>
          </a:prstGeom>
          <a:noFill/>
        </p:spPr>
        <p:txBody>
          <a:bodyPr wrap="square" rtlCol="0">
            <a:spAutoFit/>
          </a:bodyPr>
          <a:lstStyle/>
          <a:p>
            <a:r>
              <a:rPr lang="en-US" sz="1600" dirty="0" smtClean="0"/>
              <a:t>Key Operational Definitions:</a:t>
            </a:r>
          </a:p>
          <a:p>
            <a:pPr marL="171450" indent="-171450">
              <a:buFont typeface="Arial" panose="020B0604020202020204" pitchFamily="34" charset="0"/>
              <a:buChar char="•"/>
            </a:pPr>
            <a:r>
              <a:rPr lang="en-US" sz="1100" dirty="0" smtClean="0"/>
              <a:t>Daily Throughput is measured by counting the number of models with feature extraction on any given day during the period of performance. The output from feature extraction is contained in the excel reports generated by the software tool.</a:t>
            </a:r>
          </a:p>
          <a:p>
            <a:pPr marL="171450" indent="-171450">
              <a:buFont typeface="Arial" panose="020B0604020202020204" pitchFamily="34" charset="0"/>
              <a:buChar char="•"/>
            </a:pPr>
            <a:r>
              <a:rPr lang="en-US" sz="1100" dirty="0" smtClean="0"/>
              <a:t>Daily Touch-time, measured in seconds, is an average estimated amount of time where the user was actively involved in the process. See touch-points on the previous process map. Time-studies are conducted to calculate the average estimated time for each touch-point in the process.</a:t>
            </a:r>
          </a:p>
          <a:p>
            <a:pPr marL="171450" indent="-171450">
              <a:buFont typeface="Arial" panose="020B0604020202020204" pitchFamily="34" charset="0"/>
              <a:buChar char="•"/>
            </a:pPr>
            <a:r>
              <a:rPr lang="en-US" sz="1100" dirty="0" smtClean="0"/>
              <a:t>Throughput Efficiency is the ratio of Daily Throughput to Daily Touch-time. It is measured as the number of models per second of touch-time.</a:t>
            </a:r>
            <a:endParaRPr lang="en-US" sz="1100" dirty="0"/>
          </a:p>
        </p:txBody>
      </p:sp>
    </p:spTree>
    <p:extLst>
      <p:ext uri="{BB962C8B-B14F-4D97-AF65-F5344CB8AC3E}">
        <p14:creationId xmlns:p14="http://schemas.microsoft.com/office/powerpoint/2010/main" val="4124764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6"/>
          <p:cNvSpPr txBox="1">
            <a:spLocks noChangeArrowheads="1"/>
          </p:cNvSpPr>
          <p:nvPr/>
        </p:nvSpPr>
        <p:spPr bwMode="auto">
          <a:xfrm>
            <a:off x="1955800" y="101600"/>
            <a:ext cx="703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b="1" dirty="0" smtClean="0">
                <a:solidFill>
                  <a:srgbClr val="0316A1"/>
                </a:solidFill>
                <a:latin typeface="Arial" panose="020B0604020202020204" pitchFamily="34" charset="0"/>
              </a:rPr>
              <a:t>Geometry Feature Extraction Efficiency</a:t>
            </a:r>
            <a:endParaRPr lang="en-US" altLang="en-US" b="1" dirty="0">
              <a:solidFill>
                <a:srgbClr val="0316A1"/>
              </a:solidFill>
              <a:latin typeface="Arial" panose="020B0604020202020204" pitchFamily="34" charset="0"/>
            </a:endParaRPr>
          </a:p>
        </p:txBody>
      </p:sp>
      <p:sp>
        <p:nvSpPr>
          <p:cNvPr id="9" name="Text Box 46"/>
          <p:cNvSpPr txBox="1">
            <a:spLocks noChangeArrowheads="1"/>
          </p:cNvSpPr>
          <p:nvPr/>
        </p:nvSpPr>
        <p:spPr bwMode="auto">
          <a:xfrm>
            <a:off x="3951288" y="609600"/>
            <a:ext cx="5040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200" dirty="0">
                <a:solidFill>
                  <a:schemeClr val="tx2"/>
                </a:solidFill>
                <a:latin typeface="Arial" panose="020B0604020202020204" pitchFamily="34" charset="0"/>
              </a:rPr>
              <a:t>Process owner: </a:t>
            </a:r>
            <a:r>
              <a:rPr lang="en-US" altLang="en-US" sz="1200" dirty="0" smtClean="0">
                <a:solidFill>
                  <a:schemeClr val="tx2"/>
                </a:solidFill>
                <a:latin typeface="Arial" panose="020B0604020202020204" pitchFamily="34" charset="0"/>
              </a:rPr>
              <a:t>Thomas Bahng</a:t>
            </a:r>
            <a:endParaRPr lang="en-US" altLang="en-US" sz="1200" dirty="0">
              <a:solidFill>
                <a:schemeClr val="tx2"/>
              </a:solidFill>
              <a:latin typeface="Arial" panose="020B0604020202020204" pitchFamily="34" charset="0"/>
            </a:endParaRPr>
          </a:p>
        </p:txBody>
      </p:sp>
      <p:sp>
        <p:nvSpPr>
          <p:cNvPr id="10" name="Text Box 76"/>
          <p:cNvSpPr txBox="1">
            <a:spLocks noChangeArrowheads="1"/>
          </p:cNvSpPr>
          <p:nvPr/>
        </p:nvSpPr>
        <p:spPr bwMode="auto">
          <a:xfrm>
            <a:off x="152400" y="152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dirty="0" smtClean="0">
                <a:latin typeface="Stencil" panose="040409050D0802020404" pitchFamily="82" charset="0"/>
              </a:rPr>
              <a:t>MBC 638</a:t>
            </a:r>
            <a:endParaRPr lang="en-US" altLang="en-US" b="1" dirty="0">
              <a:latin typeface="Stencil" panose="040409050D0802020404" pitchFamily="82" charset="0"/>
            </a:endParaRPr>
          </a:p>
        </p:txBody>
      </p:sp>
      <p:sp>
        <p:nvSpPr>
          <p:cNvPr id="22" name="Text Box 76"/>
          <p:cNvSpPr txBox="1">
            <a:spLocks noChangeArrowheads="1"/>
          </p:cNvSpPr>
          <p:nvPr/>
        </p:nvSpPr>
        <p:spPr bwMode="auto">
          <a:xfrm>
            <a:off x="152400" y="518319"/>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dirty="0" smtClean="0">
                <a:latin typeface="Segoe UI" panose="020B0502040204020203" pitchFamily="34" charset="0"/>
                <a:ea typeface="Segoe UI Black" panose="020B0A02040204020203" pitchFamily="34" charset="0"/>
                <a:cs typeface="Segoe UI" panose="020B0502040204020203" pitchFamily="34" charset="0"/>
              </a:rPr>
              <a:t>Measure</a:t>
            </a:r>
            <a:endParaRPr lang="en-US" altLang="en-US" dirty="0">
              <a:latin typeface="Segoe UI" panose="020B0502040204020203" pitchFamily="34" charset="0"/>
              <a:ea typeface="Segoe UI Black" panose="020B0A02040204020203" pitchFamily="34" charset="0"/>
              <a:cs typeface="Segoe UI" panose="020B0502040204020203" pitchFamily="34" charset="0"/>
            </a:endParaRPr>
          </a:p>
        </p:txBody>
      </p:sp>
      <p:sp>
        <p:nvSpPr>
          <p:cNvPr id="11" name="TextBox 10"/>
          <p:cNvSpPr txBox="1"/>
          <p:nvPr/>
        </p:nvSpPr>
        <p:spPr>
          <a:xfrm>
            <a:off x="757136" y="1312739"/>
            <a:ext cx="7290881" cy="5893921"/>
          </a:xfrm>
          <a:prstGeom prst="rect">
            <a:avLst/>
          </a:prstGeom>
          <a:noFill/>
        </p:spPr>
        <p:txBody>
          <a:bodyPr wrap="square" rtlCol="0">
            <a:spAutoFit/>
          </a:bodyPr>
          <a:lstStyle/>
          <a:p>
            <a:r>
              <a:rPr lang="en-US" sz="1600" dirty="0"/>
              <a:t>Data Collection</a:t>
            </a:r>
          </a:p>
          <a:p>
            <a:pPr marL="171450" indent="-171450">
              <a:buFont typeface="Arial" panose="020B0604020202020204" pitchFamily="34" charset="0"/>
              <a:buChar char="•"/>
            </a:pPr>
            <a:r>
              <a:rPr lang="en-US" sz="1100" dirty="0"/>
              <a:t>Data collection for the baseline process was made possible by a repository of csv log files, batch folders that were processed, excel reports generated by the processing tool, and SQL access to a transaction database.</a:t>
            </a:r>
          </a:p>
          <a:p>
            <a:pPr marL="171450" indent="-171450">
              <a:buFont typeface="Arial" panose="020B0604020202020204" pitchFamily="34" charset="0"/>
              <a:buChar char="•"/>
            </a:pPr>
            <a:r>
              <a:rPr lang="en-US" sz="1100" dirty="0"/>
              <a:t>The data from these multiple sources were aggregated into a table of daily observations.</a:t>
            </a:r>
          </a:p>
          <a:p>
            <a:pPr marL="171450" indent="-171450">
              <a:buFont typeface="Arial" panose="020B0604020202020204" pitchFamily="34" charset="0"/>
              <a:buChar char="•"/>
            </a:pPr>
            <a:r>
              <a:rPr lang="en-US" sz="1100" dirty="0"/>
              <a:t>The total compressed size of the baseline data was about 50MB, which took several hours to generate via an automated program script. This was mainly due to the extraction of file information from 135,000+ CAD model files of varying size and complexity. The purpose was to include as many variables that might potentially influence the components of the response variable, daily throughput and touch-time</a:t>
            </a:r>
            <a:r>
              <a:rPr lang="en-US" sz="1100" dirty="0" smtClean="0"/>
              <a:t>.</a:t>
            </a:r>
            <a:endParaRPr lang="en-US" sz="1100" b="1" u="sng" dirty="0" smtClean="0"/>
          </a:p>
          <a:p>
            <a:endParaRPr lang="en-US" sz="1600" dirty="0" smtClean="0"/>
          </a:p>
          <a:p>
            <a:r>
              <a:rPr lang="en-US" sz="1600" dirty="0" smtClean="0"/>
              <a:t>Measurement Error</a:t>
            </a:r>
          </a:p>
          <a:p>
            <a:r>
              <a:rPr lang="en-US" sz="1100" b="1" dirty="0"/>
              <a:t> </a:t>
            </a:r>
            <a:r>
              <a:rPr lang="en-US" sz="1100" b="1" dirty="0" smtClean="0"/>
              <a:t>   </a:t>
            </a:r>
            <a:r>
              <a:rPr lang="en-US" sz="1100" b="1" u="sng" dirty="0" smtClean="0"/>
              <a:t>Missing Files</a:t>
            </a:r>
            <a:endParaRPr lang="en-US" sz="1100" b="1" u="sng" dirty="0"/>
          </a:p>
          <a:p>
            <a:pPr marL="171450" indent="-171450">
              <a:buFont typeface="Arial" panose="020B0604020202020204" pitchFamily="34" charset="0"/>
              <a:buChar char="•"/>
            </a:pPr>
            <a:r>
              <a:rPr lang="en-US" sz="1100" dirty="0" smtClean="0"/>
              <a:t>Approximately </a:t>
            </a:r>
            <a:r>
              <a:rPr lang="en-US" sz="1100" dirty="0"/>
              <a:t>4% of batches were missing information needed to assess model size (in bytes). For these batches I had to get file sizes for different versions of the same models to determine an estimate. The error is not expected to be large as there are business requirements keeping a models form, fit, and function intact throughout its version </a:t>
            </a:r>
            <a:r>
              <a:rPr lang="en-US" sz="1100" dirty="0" smtClean="0"/>
              <a:t>history.</a:t>
            </a:r>
          </a:p>
          <a:p>
            <a:pPr marL="171450" indent="-171450">
              <a:buFont typeface="Arial" panose="020B0604020202020204" pitchFamily="34" charset="0"/>
              <a:buChar char="•"/>
            </a:pPr>
            <a:r>
              <a:rPr lang="en-US" sz="1100" dirty="0" smtClean="0"/>
              <a:t>80</a:t>
            </a:r>
            <a:r>
              <a:rPr lang="en-US" sz="1100" dirty="0"/>
              <a:t>% of batches were missing information on time elapsed for batch creation. This was addressed by taking the mean time elapsed given the discrete number of models in a batch and applying across observations with missing values. This impact will be furthered explored in the data analysis.</a:t>
            </a:r>
          </a:p>
          <a:p>
            <a:r>
              <a:rPr lang="en-US" sz="1100" b="1" dirty="0" smtClean="0"/>
              <a:t>    </a:t>
            </a:r>
            <a:r>
              <a:rPr lang="en-US" sz="1100" b="1" u="sng" dirty="0" smtClean="0"/>
              <a:t>Time-Study</a:t>
            </a:r>
            <a:endParaRPr lang="en-US" sz="1100" b="1" u="sng" dirty="0"/>
          </a:p>
          <a:p>
            <a:pPr marL="171450" indent="-171450">
              <a:buFont typeface="Arial" panose="020B0604020202020204" pitchFamily="34" charset="0"/>
              <a:buChar char="•"/>
            </a:pPr>
            <a:r>
              <a:rPr lang="en-US" sz="1100" dirty="0" smtClean="0"/>
              <a:t>There </a:t>
            </a:r>
            <a:r>
              <a:rPr lang="en-US" sz="1100" dirty="0"/>
              <a:t>were limited resources to perform a robust time-study, therefore only 29 touch-time observations were recorded. Mean touch-time per batch size level was </a:t>
            </a:r>
            <a:r>
              <a:rPr lang="en-US" sz="1100" dirty="0" smtClean="0"/>
              <a:t>extrapolated across </a:t>
            </a:r>
            <a:r>
              <a:rPr lang="en-US" sz="1100" dirty="0"/>
              <a:t>all processed batches</a:t>
            </a:r>
            <a:r>
              <a:rPr lang="en-US" sz="1100" dirty="0" smtClean="0"/>
              <a:t>.</a:t>
            </a:r>
          </a:p>
          <a:p>
            <a:pPr marL="171450" indent="-171450">
              <a:buFont typeface="Arial" panose="020B0604020202020204" pitchFamily="34" charset="0"/>
              <a:buChar char="•"/>
            </a:pPr>
            <a:r>
              <a:rPr lang="en-US" sz="1100" dirty="0" smtClean="0"/>
              <a:t>At best, touch-times measured will be an approximation given the batch size level, and not an exact measure.</a:t>
            </a:r>
            <a:endParaRPr lang="en-US" sz="1100" dirty="0"/>
          </a:p>
          <a:p>
            <a:r>
              <a:rPr lang="en-US" sz="1100" b="1" dirty="0" smtClean="0"/>
              <a:t>    </a:t>
            </a:r>
            <a:r>
              <a:rPr lang="en-US" sz="1100" b="1" u="sng" dirty="0" smtClean="0"/>
              <a:t>System </a:t>
            </a:r>
            <a:r>
              <a:rPr lang="en-US" sz="1100" b="1" u="sng" dirty="0"/>
              <a:t>Issues</a:t>
            </a:r>
          </a:p>
          <a:p>
            <a:pPr marL="171450" indent="-171450">
              <a:buFont typeface="Arial" panose="020B0604020202020204" pitchFamily="34" charset="0"/>
              <a:buChar char="•"/>
            </a:pPr>
            <a:r>
              <a:rPr lang="en-US" sz="1100" dirty="0" smtClean="0"/>
              <a:t>Approximately </a:t>
            </a:r>
            <a:r>
              <a:rPr lang="en-US" sz="1100" dirty="0"/>
              <a:t>2% of batches were missing system processing times by the feature extraction software. I took a similar approach as before by averaging system processing time by number of models for batches missing system processing time. The risk is that some models may be larger in size thereby skewing this </a:t>
            </a:r>
            <a:r>
              <a:rPr lang="en-US" sz="1100" dirty="0" smtClean="0"/>
              <a:t>metric due the sensitivity of the mean to extreme values. </a:t>
            </a:r>
            <a:r>
              <a:rPr lang="en-US" sz="1100" dirty="0"/>
              <a:t>However, due to the small number affected batches, </a:t>
            </a:r>
            <a:r>
              <a:rPr lang="en-US" sz="1100" dirty="0" smtClean="0"/>
              <a:t>and by measuring </a:t>
            </a:r>
            <a:r>
              <a:rPr lang="en-US" sz="1100" dirty="0"/>
              <a:t>a fairly large sample of 256 batches, </a:t>
            </a:r>
            <a:r>
              <a:rPr lang="en-US" sz="1100" dirty="0" smtClean="0"/>
              <a:t>I </a:t>
            </a:r>
            <a:r>
              <a:rPr lang="en-US" sz="1100" dirty="0"/>
              <a:t>believe this issue to be mitigated to an extent</a:t>
            </a:r>
            <a:r>
              <a:rPr lang="en-US" sz="1100" dirty="0" smtClean="0"/>
              <a:t>.</a:t>
            </a:r>
          </a:p>
          <a:p>
            <a:pPr marL="171450" indent="-171450">
              <a:buFont typeface="Arial" panose="020B0604020202020204" pitchFamily="34" charset="0"/>
              <a:buChar char="•"/>
            </a:pPr>
            <a:endParaRPr lang="en-US" sz="1100" dirty="0"/>
          </a:p>
          <a:p>
            <a:endParaRPr lang="en-US" sz="1600" dirty="0"/>
          </a:p>
          <a:p>
            <a:endParaRPr lang="en-US" sz="1600" dirty="0"/>
          </a:p>
        </p:txBody>
      </p:sp>
    </p:spTree>
    <p:extLst>
      <p:ext uri="{BB962C8B-B14F-4D97-AF65-F5344CB8AC3E}">
        <p14:creationId xmlns:p14="http://schemas.microsoft.com/office/powerpoint/2010/main" val="660142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5135373" y="5249486"/>
            <a:ext cx="2549478" cy="1524548"/>
          </a:xfrm>
          <a:prstGeom prst="rect">
            <a:avLst/>
          </a:prstGeom>
        </p:spPr>
      </p:pic>
      <p:sp>
        <p:nvSpPr>
          <p:cNvPr id="8" name="Text Box 16"/>
          <p:cNvSpPr txBox="1">
            <a:spLocks noChangeArrowheads="1"/>
          </p:cNvSpPr>
          <p:nvPr/>
        </p:nvSpPr>
        <p:spPr bwMode="auto">
          <a:xfrm>
            <a:off x="1955800" y="101600"/>
            <a:ext cx="703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b="1" dirty="0" smtClean="0">
                <a:solidFill>
                  <a:srgbClr val="0316A1"/>
                </a:solidFill>
                <a:latin typeface="Arial" panose="020B0604020202020204" pitchFamily="34" charset="0"/>
              </a:rPr>
              <a:t>Geometry Feature Extraction Efficiency</a:t>
            </a:r>
            <a:endParaRPr lang="en-US" altLang="en-US" b="1" dirty="0">
              <a:solidFill>
                <a:srgbClr val="0316A1"/>
              </a:solidFill>
              <a:latin typeface="Arial" panose="020B0604020202020204" pitchFamily="34" charset="0"/>
            </a:endParaRPr>
          </a:p>
        </p:txBody>
      </p:sp>
      <p:sp>
        <p:nvSpPr>
          <p:cNvPr id="9" name="Text Box 46"/>
          <p:cNvSpPr txBox="1">
            <a:spLocks noChangeArrowheads="1"/>
          </p:cNvSpPr>
          <p:nvPr/>
        </p:nvSpPr>
        <p:spPr bwMode="auto">
          <a:xfrm>
            <a:off x="3951288" y="609600"/>
            <a:ext cx="5040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200" dirty="0">
                <a:solidFill>
                  <a:schemeClr val="tx2"/>
                </a:solidFill>
                <a:latin typeface="Arial" panose="020B0604020202020204" pitchFamily="34" charset="0"/>
              </a:rPr>
              <a:t>Process owner: </a:t>
            </a:r>
            <a:r>
              <a:rPr lang="en-US" altLang="en-US" sz="1200" dirty="0" smtClean="0">
                <a:solidFill>
                  <a:schemeClr val="tx2"/>
                </a:solidFill>
                <a:latin typeface="Arial" panose="020B0604020202020204" pitchFamily="34" charset="0"/>
              </a:rPr>
              <a:t>Thomas Bahng</a:t>
            </a:r>
            <a:endParaRPr lang="en-US" altLang="en-US" sz="1200" dirty="0">
              <a:solidFill>
                <a:schemeClr val="tx2"/>
              </a:solidFill>
              <a:latin typeface="Arial" panose="020B0604020202020204" pitchFamily="34" charset="0"/>
            </a:endParaRPr>
          </a:p>
        </p:txBody>
      </p:sp>
      <p:sp>
        <p:nvSpPr>
          <p:cNvPr id="10" name="Text Box 76"/>
          <p:cNvSpPr txBox="1">
            <a:spLocks noChangeArrowheads="1"/>
          </p:cNvSpPr>
          <p:nvPr/>
        </p:nvSpPr>
        <p:spPr bwMode="auto">
          <a:xfrm>
            <a:off x="152400" y="152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dirty="0" smtClean="0">
                <a:latin typeface="Stencil" panose="040409050D0802020404" pitchFamily="82" charset="0"/>
              </a:rPr>
              <a:t>MBC 638</a:t>
            </a:r>
            <a:endParaRPr lang="en-US" altLang="en-US" b="1" dirty="0">
              <a:latin typeface="Stencil" panose="040409050D0802020404" pitchFamily="82" charset="0"/>
            </a:endParaRPr>
          </a:p>
        </p:txBody>
      </p:sp>
      <p:sp>
        <p:nvSpPr>
          <p:cNvPr id="22" name="Text Box 76"/>
          <p:cNvSpPr txBox="1">
            <a:spLocks noChangeArrowheads="1"/>
          </p:cNvSpPr>
          <p:nvPr/>
        </p:nvSpPr>
        <p:spPr bwMode="auto">
          <a:xfrm>
            <a:off x="152400" y="518319"/>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dirty="0" smtClean="0">
                <a:latin typeface="Segoe UI" panose="020B0502040204020203" pitchFamily="34" charset="0"/>
                <a:ea typeface="Segoe UI Black" panose="020B0A02040204020203" pitchFamily="34" charset="0"/>
                <a:cs typeface="Segoe UI" panose="020B0502040204020203" pitchFamily="34" charset="0"/>
              </a:rPr>
              <a:t>Analyze</a:t>
            </a:r>
            <a:endParaRPr lang="en-US" altLang="en-US" dirty="0">
              <a:latin typeface="Segoe UI" panose="020B0502040204020203" pitchFamily="34" charset="0"/>
              <a:ea typeface="Segoe UI Black" panose="020B0A02040204020203" pitchFamily="34" charset="0"/>
              <a:cs typeface="Segoe UI" panose="020B0502040204020203" pitchFamily="34" charset="0"/>
            </a:endParaRPr>
          </a:p>
        </p:txBody>
      </p:sp>
      <p:sp>
        <p:nvSpPr>
          <p:cNvPr id="5" name="TextBox 4"/>
          <p:cNvSpPr txBox="1"/>
          <p:nvPr/>
        </p:nvSpPr>
        <p:spPr>
          <a:xfrm>
            <a:off x="281052" y="1288667"/>
            <a:ext cx="7493013" cy="338554"/>
          </a:xfrm>
          <a:prstGeom prst="rect">
            <a:avLst/>
          </a:prstGeom>
          <a:noFill/>
        </p:spPr>
        <p:txBody>
          <a:bodyPr wrap="none" rtlCol="0">
            <a:spAutoFit/>
          </a:bodyPr>
          <a:lstStyle/>
          <a:p>
            <a:r>
              <a:rPr lang="en-US" sz="1600" dirty="0" smtClean="0"/>
              <a:t>Correlation Matrix of Measured Variables and Understanding Their Relationship</a:t>
            </a:r>
          </a:p>
        </p:txBody>
      </p:sp>
      <p:pic>
        <p:nvPicPr>
          <p:cNvPr id="2" name="Picture 1"/>
          <p:cNvPicPr>
            <a:picLocks noChangeAspect="1"/>
          </p:cNvPicPr>
          <p:nvPr/>
        </p:nvPicPr>
        <p:blipFill>
          <a:blip r:embed="rId3"/>
          <a:stretch>
            <a:fillRect/>
          </a:stretch>
        </p:blipFill>
        <p:spPr>
          <a:xfrm>
            <a:off x="281053" y="1627221"/>
            <a:ext cx="5886284" cy="2406587"/>
          </a:xfrm>
          <a:prstGeom prst="rect">
            <a:avLst/>
          </a:prstGeom>
        </p:spPr>
      </p:pic>
      <p:sp>
        <p:nvSpPr>
          <p:cNvPr id="3" name="Rectangle 2"/>
          <p:cNvSpPr/>
          <p:nvPr/>
        </p:nvSpPr>
        <p:spPr>
          <a:xfrm>
            <a:off x="6400800" y="1627221"/>
            <a:ext cx="2078476" cy="1785104"/>
          </a:xfrm>
          <a:prstGeom prst="rect">
            <a:avLst/>
          </a:prstGeom>
        </p:spPr>
        <p:txBody>
          <a:bodyPr wrap="square">
            <a:spAutoFit/>
          </a:bodyPr>
          <a:lstStyle/>
          <a:p>
            <a:r>
              <a:rPr lang="en-US" sz="1100" dirty="0"/>
              <a:t>It appears that there is very weak correlation between all predictor variables to the response variable "Throughput Efficiency". Given this insight, I </a:t>
            </a:r>
            <a:r>
              <a:rPr lang="en-US" sz="1100" dirty="0" smtClean="0"/>
              <a:t>performed </a:t>
            </a:r>
            <a:r>
              <a:rPr lang="en-US" sz="1100" dirty="0"/>
              <a:t>separate multiple regressions on the components of the response variable (i.e. Throughput and Touch-time</a:t>
            </a:r>
            <a:r>
              <a:rPr lang="en-US" sz="1100" dirty="0" smtClean="0"/>
              <a:t>).</a:t>
            </a:r>
            <a:endParaRPr lang="en-US" sz="1100" dirty="0"/>
          </a:p>
        </p:txBody>
      </p:sp>
      <p:sp>
        <p:nvSpPr>
          <p:cNvPr id="11" name="Rectangle 10"/>
          <p:cNvSpPr/>
          <p:nvPr/>
        </p:nvSpPr>
        <p:spPr>
          <a:xfrm>
            <a:off x="274566" y="3575781"/>
            <a:ext cx="5886285" cy="188068"/>
          </a:xfrm>
          <a:prstGeom prst="rect">
            <a:avLst/>
          </a:prstGeom>
          <a:noFill/>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angle 12"/>
          <p:cNvSpPr/>
          <p:nvPr/>
        </p:nvSpPr>
        <p:spPr>
          <a:xfrm>
            <a:off x="274566" y="1795490"/>
            <a:ext cx="1191069" cy="144879"/>
          </a:xfrm>
          <a:prstGeom prst="rect">
            <a:avLst/>
          </a:prstGeom>
          <a:noFill/>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Rectangle 13"/>
          <p:cNvSpPr/>
          <p:nvPr/>
        </p:nvSpPr>
        <p:spPr>
          <a:xfrm>
            <a:off x="274565" y="1941347"/>
            <a:ext cx="1191069" cy="144879"/>
          </a:xfrm>
          <a:prstGeom prst="rect">
            <a:avLst/>
          </a:prstGeom>
          <a:noFill/>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p:cNvSpPr/>
          <p:nvPr/>
        </p:nvSpPr>
        <p:spPr>
          <a:xfrm>
            <a:off x="274564" y="4284825"/>
            <a:ext cx="8717035" cy="1615827"/>
          </a:xfrm>
          <a:prstGeom prst="rect">
            <a:avLst/>
          </a:prstGeom>
        </p:spPr>
        <p:txBody>
          <a:bodyPr wrap="square">
            <a:spAutoFit/>
          </a:bodyPr>
          <a:lstStyle/>
          <a:p>
            <a:r>
              <a:rPr lang="en-US" sz="1100" b="1" u="sng" dirty="0" smtClean="0"/>
              <a:t>Regression: "Throughput </a:t>
            </a:r>
            <a:r>
              <a:rPr lang="en-US" sz="1100" b="1" u="sng" dirty="0"/>
              <a:t>Efficiency" ~ Predictor Variables</a:t>
            </a:r>
          </a:p>
          <a:p>
            <a:r>
              <a:rPr lang="en-US" sz="1100" dirty="0"/>
              <a:t>After 9 iterations of </a:t>
            </a:r>
            <a:r>
              <a:rPr lang="en-US" sz="1100" dirty="0" smtClean="0"/>
              <a:t>backwards stepwise regression and </a:t>
            </a:r>
            <a:r>
              <a:rPr lang="en-US" sz="1100" dirty="0"/>
              <a:t>removing insignificant predictors, the </a:t>
            </a:r>
            <a:r>
              <a:rPr lang="en-US" sz="1100" dirty="0" smtClean="0"/>
              <a:t>resulting model did not give much insight into predictors with a substantial effect size towards the response variable.</a:t>
            </a:r>
          </a:p>
          <a:p>
            <a:endParaRPr lang="en-US" sz="1100" dirty="0"/>
          </a:p>
          <a:p>
            <a:r>
              <a:rPr lang="en-US" sz="1100" dirty="0"/>
              <a:t>Y = 0.005(X</a:t>
            </a:r>
            <a:r>
              <a:rPr lang="en-US" sz="1100" baseline="-25000" dirty="0"/>
              <a:t>avg_models_batch</a:t>
            </a:r>
            <a:r>
              <a:rPr lang="en-US" sz="1100" dirty="0"/>
              <a:t>) + 0.00006(</a:t>
            </a:r>
            <a:r>
              <a:rPr lang="en-US" sz="1100" dirty="0" err="1"/>
              <a:t>X</a:t>
            </a:r>
            <a:r>
              <a:rPr lang="en-US" sz="1100" baseline="-25000" dirty="0" err="1"/>
              <a:t>total_time_batching</a:t>
            </a:r>
            <a:r>
              <a:rPr lang="en-US" sz="1100" dirty="0"/>
              <a:t>) - 0.0005(</a:t>
            </a:r>
            <a:r>
              <a:rPr lang="en-US" sz="1100" dirty="0" err="1"/>
              <a:t>X</a:t>
            </a:r>
            <a:r>
              <a:rPr lang="en-US" sz="1100" baseline="-25000" dirty="0" err="1"/>
              <a:t>avg_time_batching</a:t>
            </a:r>
            <a:r>
              <a:rPr lang="en-US" sz="1100" dirty="0"/>
              <a:t>) - 0.0000000003(</a:t>
            </a:r>
            <a:r>
              <a:rPr lang="en-US" sz="1100" dirty="0" err="1"/>
              <a:t>X</a:t>
            </a:r>
            <a:r>
              <a:rPr lang="en-US" sz="1100" baseline="-25000" dirty="0" err="1"/>
              <a:t>total_size</a:t>
            </a:r>
            <a:r>
              <a:rPr lang="en-US" sz="1100" dirty="0"/>
              <a:t>) + 0.1(</a:t>
            </a:r>
            <a:r>
              <a:rPr lang="en-US" sz="1100" dirty="0" err="1"/>
              <a:t>X</a:t>
            </a:r>
            <a:r>
              <a:rPr lang="en-US" sz="1100" baseline="-25000" dirty="0" err="1"/>
              <a:t>total_reports</a:t>
            </a:r>
            <a:r>
              <a:rPr lang="en-US" sz="1100" dirty="0"/>
              <a:t>) + 0.00002(</a:t>
            </a:r>
            <a:r>
              <a:rPr lang="en-US" sz="1100" dirty="0" err="1"/>
              <a:t>X</a:t>
            </a:r>
            <a:r>
              <a:rPr lang="en-US" sz="1100" baseline="-25000" dirty="0" err="1"/>
              <a:t>total_sys_time_processing</a:t>
            </a:r>
            <a:r>
              <a:rPr lang="en-US" sz="1100" dirty="0"/>
              <a:t>) - 0.00004(</a:t>
            </a:r>
            <a:r>
              <a:rPr lang="en-US" sz="1100" dirty="0" err="1"/>
              <a:t>X</a:t>
            </a:r>
            <a:r>
              <a:rPr lang="en-US" sz="1100" baseline="-25000" dirty="0" err="1"/>
              <a:t>avg_sys_time_processing</a:t>
            </a:r>
            <a:r>
              <a:rPr lang="en-US" sz="1100" dirty="0"/>
              <a:t>) + 0.00000000009(</a:t>
            </a:r>
            <a:r>
              <a:rPr lang="en-US" sz="1100" dirty="0" err="1"/>
              <a:t>X</a:t>
            </a:r>
            <a:r>
              <a:rPr lang="en-US" sz="1100" baseline="-25000" dirty="0" err="1"/>
              <a:t>avg_size_batch</a:t>
            </a:r>
            <a:r>
              <a:rPr lang="en-US" sz="1100" dirty="0"/>
              <a:t>) + 0.8(</a:t>
            </a:r>
            <a:r>
              <a:rPr lang="en-US" sz="1100" dirty="0" err="1"/>
              <a:t>X</a:t>
            </a:r>
            <a:r>
              <a:rPr lang="en-US" sz="1100" baseline="-25000" dirty="0" err="1"/>
              <a:t>is_sundayTRUE</a:t>
            </a:r>
            <a:r>
              <a:rPr lang="en-US" sz="1100" dirty="0"/>
              <a:t>) - </a:t>
            </a:r>
            <a:r>
              <a:rPr lang="en-US" sz="1100" dirty="0" smtClean="0"/>
              <a:t>0.3</a:t>
            </a:r>
          </a:p>
          <a:p>
            <a:endParaRPr lang="en-US" sz="1100" dirty="0"/>
          </a:p>
          <a:p>
            <a:r>
              <a:rPr lang="en-US" sz="1100" dirty="0" smtClean="0"/>
              <a:t>p-value </a:t>
            </a:r>
            <a:r>
              <a:rPr lang="en-US" sz="1100" dirty="0"/>
              <a:t>of regression: 0.01933</a:t>
            </a:r>
          </a:p>
          <a:p>
            <a:r>
              <a:rPr lang="en-US" sz="1100" dirty="0" smtClean="0"/>
              <a:t>Adjusted </a:t>
            </a:r>
            <a:r>
              <a:rPr lang="en-US" sz="1100" dirty="0"/>
              <a:t>R2: </a:t>
            </a:r>
            <a:r>
              <a:rPr lang="en-US" sz="1100" dirty="0" smtClean="0"/>
              <a:t>0.5632</a:t>
            </a:r>
            <a:endParaRPr lang="en-US" sz="1100" dirty="0"/>
          </a:p>
        </p:txBody>
      </p:sp>
      <p:pic>
        <p:nvPicPr>
          <p:cNvPr id="15" name="Picture 14"/>
          <p:cNvPicPr>
            <a:picLocks noChangeAspect="1"/>
          </p:cNvPicPr>
          <p:nvPr/>
        </p:nvPicPr>
        <p:blipFill>
          <a:blip r:embed="rId4"/>
          <a:stretch>
            <a:fillRect/>
          </a:stretch>
        </p:blipFill>
        <p:spPr>
          <a:xfrm>
            <a:off x="2320637" y="5405841"/>
            <a:ext cx="2481738" cy="1379278"/>
          </a:xfrm>
          <a:prstGeom prst="rect">
            <a:avLst/>
          </a:prstGeom>
        </p:spPr>
      </p:pic>
    </p:spTree>
    <p:extLst>
      <p:ext uri="{BB962C8B-B14F-4D97-AF65-F5344CB8AC3E}">
        <p14:creationId xmlns:p14="http://schemas.microsoft.com/office/powerpoint/2010/main" val="16559739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951288" y="3660417"/>
            <a:ext cx="2538312" cy="1517871"/>
          </a:xfrm>
          <a:prstGeom prst="rect">
            <a:avLst/>
          </a:prstGeom>
        </p:spPr>
      </p:pic>
      <p:pic>
        <p:nvPicPr>
          <p:cNvPr id="19" name="Picture 18"/>
          <p:cNvPicPr>
            <a:picLocks noChangeAspect="1"/>
          </p:cNvPicPr>
          <p:nvPr/>
        </p:nvPicPr>
        <p:blipFill>
          <a:blip r:embed="rId3"/>
          <a:stretch>
            <a:fillRect/>
          </a:stretch>
        </p:blipFill>
        <p:spPr>
          <a:xfrm>
            <a:off x="6378851" y="3655302"/>
            <a:ext cx="2611403" cy="1561578"/>
          </a:xfrm>
          <a:prstGeom prst="rect">
            <a:avLst/>
          </a:prstGeom>
        </p:spPr>
      </p:pic>
      <p:sp>
        <p:nvSpPr>
          <p:cNvPr id="8" name="Text Box 16"/>
          <p:cNvSpPr txBox="1">
            <a:spLocks noChangeArrowheads="1"/>
          </p:cNvSpPr>
          <p:nvPr/>
        </p:nvSpPr>
        <p:spPr bwMode="auto">
          <a:xfrm>
            <a:off x="1955800" y="101600"/>
            <a:ext cx="703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b="1" dirty="0" smtClean="0">
                <a:solidFill>
                  <a:srgbClr val="0316A1"/>
                </a:solidFill>
                <a:latin typeface="Arial" panose="020B0604020202020204" pitchFamily="34" charset="0"/>
              </a:rPr>
              <a:t>Geometry Feature Extraction Efficiency</a:t>
            </a:r>
            <a:endParaRPr lang="en-US" altLang="en-US" b="1" dirty="0">
              <a:solidFill>
                <a:srgbClr val="0316A1"/>
              </a:solidFill>
              <a:latin typeface="Arial" panose="020B0604020202020204" pitchFamily="34" charset="0"/>
            </a:endParaRPr>
          </a:p>
        </p:txBody>
      </p:sp>
      <p:sp>
        <p:nvSpPr>
          <p:cNvPr id="9" name="Text Box 46"/>
          <p:cNvSpPr txBox="1">
            <a:spLocks noChangeArrowheads="1"/>
          </p:cNvSpPr>
          <p:nvPr/>
        </p:nvSpPr>
        <p:spPr bwMode="auto">
          <a:xfrm>
            <a:off x="3951288" y="609600"/>
            <a:ext cx="5040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200" dirty="0">
                <a:solidFill>
                  <a:schemeClr val="tx2"/>
                </a:solidFill>
                <a:latin typeface="Arial" panose="020B0604020202020204" pitchFamily="34" charset="0"/>
              </a:rPr>
              <a:t>Process owner: </a:t>
            </a:r>
            <a:r>
              <a:rPr lang="en-US" altLang="en-US" sz="1200" dirty="0" smtClean="0">
                <a:solidFill>
                  <a:schemeClr val="tx2"/>
                </a:solidFill>
                <a:latin typeface="Arial" panose="020B0604020202020204" pitchFamily="34" charset="0"/>
              </a:rPr>
              <a:t>Thomas Bahng</a:t>
            </a:r>
            <a:endParaRPr lang="en-US" altLang="en-US" sz="1200" dirty="0">
              <a:solidFill>
                <a:schemeClr val="tx2"/>
              </a:solidFill>
              <a:latin typeface="Arial" panose="020B0604020202020204" pitchFamily="34" charset="0"/>
            </a:endParaRPr>
          </a:p>
        </p:txBody>
      </p:sp>
      <p:sp>
        <p:nvSpPr>
          <p:cNvPr id="10" name="Text Box 76"/>
          <p:cNvSpPr txBox="1">
            <a:spLocks noChangeArrowheads="1"/>
          </p:cNvSpPr>
          <p:nvPr/>
        </p:nvSpPr>
        <p:spPr bwMode="auto">
          <a:xfrm>
            <a:off x="152400" y="152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dirty="0" smtClean="0">
                <a:latin typeface="Stencil" panose="040409050D0802020404" pitchFamily="82" charset="0"/>
              </a:rPr>
              <a:t>MBC 638</a:t>
            </a:r>
            <a:endParaRPr lang="en-US" altLang="en-US" b="1" dirty="0">
              <a:latin typeface="Stencil" panose="040409050D0802020404" pitchFamily="82" charset="0"/>
            </a:endParaRPr>
          </a:p>
        </p:txBody>
      </p:sp>
      <p:sp>
        <p:nvSpPr>
          <p:cNvPr id="22" name="Text Box 76"/>
          <p:cNvSpPr txBox="1">
            <a:spLocks noChangeArrowheads="1"/>
          </p:cNvSpPr>
          <p:nvPr/>
        </p:nvSpPr>
        <p:spPr bwMode="auto">
          <a:xfrm>
            <a:off x="152400" y="518319"/>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dirty="0" smtClean="0">
                <a:latin typeface="Segoe UI" panose="020B0502040204020203" pitchFamily="34" charset="0"/>
                <a:ea typeface="Segoe UI Black" panose="020B0A02040204020203" pitchFamily="34" charset="0"/>
                <a:cs typeface="Segoe UI" panose="020B0502040204020203" pitchFamily="34" charset="0"/>
              </a:rPr>
              <a:t>Analyze</a:t>
            </a:r>
            <a:endParaRPr lang="en-US" altLang="en-US" dirty="0">
              <a:latin typeface="Segoe UI" panose="020B0502040204020203" pitchFamily="34" charset="0"/>
              <a:ea typeface="Segoe UI Black" panose="020B0A02040204020203" pitchFamily="34" charset="0"/>
              <a:cs typeface="Segoe UI" panose="020B0502040204020203" pitchFamily="34" charset="0"/>
            </a:endParaRPr>
          </a:p>
        </p:txBody>
      </p:sp>
      <p:sp>
        <p:nvSpPr>
          <p:cNvPr id="17" name="TextBox 16"/>
          <p:cNvSpPr txBox="1"/>
          <p:nvPr/>
        </p:nvSpPr>
        <p:spPr>
          <a:xfrm>
            <a:off x="281052" y="1288667"/>
            <a:ext cx="2210862" cy="338554"/>
          </a:xfrm>
          <a:prstGeom prst="rect">
            <a:avLst/>
          </a:prstGeom>
          <a:noFill/>
        </p:spPr>
        <p:txBody>
          <a:bodyPr wrap="none" rtlCol="0">
            <a:spAutoFit/>
          </a:bodyPr>
          <a:lstStyle/>
          <a:p>
            <a:r>
              <a:rPr lang="en-US" sz="1600" dirty="0" smtClean="0"/>
              <a:t>Regression Continued</a:t>
            </a:r>
          </a:p>
        </p:txBody>
      </p:sp>
      <p:sp>
        <p:nvSpPr>
          <p:cNvPr id="18" name="Rectangle 17"/>
          <p:cNvSpPr/>
          <p:nvPr/>
        </p:nvSpPr>
        <p:spPr>
          <a:xfrm>
            <a:off x="281053" y="1700921"/>
            <a:ext cx="3670236" cy="600164"/>
          </a:xfrm>
          <a:prstGeom prst="rect">
            <a:avLst/>
          </a:prstGeom>
        </p:spPr>
        <p:txBody>
          <a:bodyPr wrap="square">
            <a:spAutoFit/>
          </a:bodyPr>
          <a:lstStyle/>
          <a:p>
            <a:r>
              <a:rPr lang="en-US" sz="1100" b="1" u="sng" dirty="0"/>
              <a:t>"</a:t>
            </a:r>
            <a:r>
              <a:rPr lang="en-US" sz="1100" b="1" u="sng" dirty="0" smtClean="0"/>
              <a:t>Throughput" </a:t>
            </a:r>
            <a:r>
              <a:rPr lang="en-US" sz="1100" b="1" u="sng" dirty="0"/>
              <a:t>~ Predictor Variables</a:t>
            </a:r>
          </a:p>
          <a:p>
            <a:r>
              <a:rPr lang="en-US" sz="1100" dirty="0"/>
              <a:t>After only 1 iteration the model already appears quite useful and informative, despite its complexity.</a:t>
            </a:r>
          </a:p>
        </p:txBody>
      </p:sp>
      <p:sp>
        <p:nvSpPr>
          <p:cNvPr id="7" name="Rectangle 6"/>
          <p:cNvSpPr/>
          <p:nvPr/>
        </p:nvSpPr>
        <p:spPr>
          <a:xfrm>
            <a:off x="4030493" y="1700921"/>
            <a:ext cx="4572000" cy="1954381"/>
          </a:xfrm>
          <a:prstGeom prst="rect">
            <a:avLst/>
          </a:prstGeom>
        </p:spPr>
        <p:txBody>
          <a:bodyPr>
            <a:spAutoFit/>
          </a:bodyPr>
          <a:lstStyle/>
          <a:p>
            <a:r>
              <a:rPr lang="en-US" sz="1100" dirty="0"/>
              <a:t>The most significant variable that's not a day of the week is the </a:t>
            </a:r>
            <a:r>
              <a:rPr lang="en-US" sz="1100" b="1" dirty="0"/>
              <a:t>Average Number of Models per batch</a:t>
            </a:r>
            <a:r>
              <a:rPr lang="en-US" sz="1100" dirty="0"/>
              <a:t>. This variable and other related significant variables appear to state that </a:t>
            </a:r>
            <a:r>
              <a:rPr lang="en-US" sz="1100" b="1" dirty="0"/>
              <a:t>there's opportunity to improve the current process by systematically increasing the number of models pushed through in each batch</a:t>
            </a:r>
            <a:r>
              <a:rPr lang="en-US" sz="1100" dirty="0"/>
              <a:t>. The current batch size holds 1,000 models. This model also gives us insight into the negative effects on Throughput by </a:t>
            </a:r>
            <a:r>
              <a:rPr lang="en-US" sz="1100" dirty="0" smtClean="0"/>
              <a:t>certain </a:t>
            </a:r>
            <a:r>
              <a:rPr lang="en-US" sz="1100" dirty="0"/>
              <a:t>variables such as the </a:t>
            </a:r>
            <a:r>
              <a:rPr lang="en-US" sz="1100" b="1" dirty="0"/>
              <a:t>Average Time for Batch Creation</a:t>
            </a:r>
            <a:r>
              <a:rPr lang="en-US" sz="1100" dirty="0"/>
              <a:t> and the </a:t>
            </a:r>
            <a:r>
              <a:rPr lang="en-US" sz="1100" b="1" dirty="0" smtClean="0"/>
              <a:t>Total Number of Models</a:t>
            </a:r>
            <a:r>
              <a:rPr lang="en-US" sz="1100" dirty="0"/>
              <a:t>. The greater the number of models that are input into the system, the greater the number of models that might encounter throughput issues due to various reasons (e.g. bad model integrity, insufficient memory).</a:t>
            </a:r>
          </a:p>
        </p:txBody>
      </p:sp>
      <p:pic>
        <p:nvPicPr>
          <p:cNvPr id="20" name="Picture 19"/>
          <p:cNvPicPr>
            <a:picLocks noChangeAspect="1"/>
          </p:cNvPicPr>
          <p:nvPr/>
        </p:nvPicPr>
        <p:blipFill>
          <a:blip r:embed="rId4"/>
          <a:stretch>
            <a:fillRect/>
          </a:stretch>
        </p:blipFill>
        <p:spPr>
          <a:xfrm>
            <a:off x="281052" y="2301085"/>
            <a:ext cx="3417600" cy="2693733"/>
          </a:xfrm>
          <a:prstGeom prst="rect">
            <a:avLst/>
          </a:prstGeom>
        </p:spPr>
      </p:pic>
      <p:sp>
        <p:nvSpPr>
          <p:cNvPr id="2" name="Rectangle 1"/>
          <p:cNvSpPr/>
          <p:nvPr/>
        </p:nvSpPr>
        <p:spPr>
          <a:xfrm>
            <a:off x="2198451" y="4831405"/>
            <a:ext cx="992221" cy="1439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23736" y="3339830"/>
            <a:ext cx="992221" cy="2010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23735" y="3627063"/>
            <a:ext cx="992221" cy="11209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1495657"/>
      </p:ext>
    </p:extLst>
  </p:cSld>
  <p:clrMapOvr>
    <a:masterClrMapping/>
  </p:clrMapOvr>
  <p:timing>
    <p:tnLst>
      <p:par>
        <p:cTn id="1" dur="indefinite" restart="never" nodeType="tmRoot"/>
      </p:par>
    </p:tnLst>
  </p:timing>
</p:sld>
</file>

<file path=ppt/theme/theme1.xml><?xml version="1.0" encoding="utf-8"?>
<a:theme xmlns:a="http://schemas.openxmlformats.org/drawingml/2006/main" name="Illustration Master">
  <a:themeElements>
    <a:clrScheme name="Custom 8">
      <a:dk1>
        <a:srgbClr val="000000"/>
      </a:dk1>
      <a:lt1>
        <a:srgbClr val="FFFFFF"/>
      </a:lt1>
      <a:dk2>
        <a:srgbClr val="0039A6"/>
      </a:dk2>
      <a:lt2>
        <a:srgbClr val="A5ACB0"/>
      </a:lt2>
      <a:accent1>
        <a:srgbClr val="0000CC"/>
      </a:accent1>
      <a:accent2>
        <a:srgbClr val="99CCFF"/>
      </a:accent2>
      <a:accent3>
        <a:srgbClr val="000000"/>
      </a:accent3>
      <a:accent4>
        <a:srgbClr val="009900"/>
      </a:accent4>
      <a:accent5>
        <a:srgbClr val="FFFF00"/>
      </a:accent5>
      <a:accent6>
        <a:srgbClr val="FF0000"/>
      </a:accent6>
      <a:hlink>
        <a:srgbClr val="000000"/>
      </a:hlink>
      <a:folHlink>
        <a:srgbClr val="3F3F3F"/>
      </a:folHlink>
    </a:clrScheme>
    <a:fontScheme name="2_GradientBar_IdentityBar_QUESTIO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65000"/>
          </a:schemeClr>
        </a:solidFill>
        <a:ln w="12700" cap="flat" cmpd="sng" algn="ctr">
          <a:solidFill>
            <a:schemeClr val="bg1">
              <a:lumMod val="75000"/>
            </a:schemeClr>
          </a:solidFill>
          <a:prstDash val="solid"/>
          <a:round/>
          <a:headEnd type="none" w="sm" len="sm"/>
          <a:tailEnd type="none" w="sm" len="sm"/>
        </a:ln>
        <a:effectLst/>
      </a:spPr>
      <a:bodyPr vert="horz" wrap="square" lIns="91440" tIns="45720" rIns="91440" bIns="45720" numCol="1" rtlCol="0" anchor="t" anchorCtr="0" compatLnSpc="1">
        <a:prstTxWarp prst="textNoShape">
          <a:avLst/>
        </a:prstTxWarp>
      </a:bodyPr>
      <a:lstStyle>
        <a:defPPr defTabSz="820738">
          <a:defRPr smtClean="0">
            <a:solidFill>
              <a:srgbClr val="000000"/>
            </a:solidFill>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820738" rtl="0" eaLnBrk="0" fontAlgn="base" latinLnBrk="0" hangingPunct="0">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charset="0"/>
          </a:defRPr>
        </a:defPPr>
      </a:lstStyle>
    </a:lnDef>
  </a:objectDefaults>
  <a:extraClrSchemeLst>
    <a:extraClrScheme>
      <a:clrScheme name="2_GradientBar_IdentityBar_QUESTIONS 1">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GradientBar_IdentityBar_QUESTIONS 2">
        <a:dk1>
          <a:srgbClr val="000000"/>
        </a:dk1>
        <a:lt1>
          <a:srgbClr val="FFFFFF"/>
        </a:lt1>
        <a:dk2>
          <a:srgbClr val="0039A6"/>
        </a:dk2>
        <a:lt2>
          <a:srgbClr val="A5ACB0"/>
        </a:lt2>
        <a:accent1>
          <a:srgbClr val="0091B5"/>
        </a:accent1>
        <a:accent2>
          <a:srgbClr val="E70033"/>
        </a:accent2>
        <a:accent3>
          <a:srgbClr val="FFFFFF"/>
        </a:accent3>
        <a:accent4>
          <a:srgbClr val="000000"/>
        </a:accent4>
        <a:accent5>
          <a:srgbClr val="AAC7D7"/>
        </a:accent5>
        <a:accent6>
          <a:srgbClr val="D1002D"/>
        </a:accent6>
        <a:hlink>
          <a:srgbClr val="0096DB"/>
        </a:hlink>
        <a:folHlink>
          <a:srgbClr val="CFEA8B"/>
        </a:folHlink>
      </a:clrScheme>
      <a:clrMap bg1="lt1" tx1="dk1" bg2="lt2" tx2="dk2" accent1="accent1" accent2="accent2" accent3="accent3" accent4="accent4" accent5="accent5" accent6="accent6" hlink="hlink" folHlink="folHlink"/>
    </a:extraClrScheme>
    <a:extraClrScheme>
      <a:clrScheme name="SSG Chart Template 1">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SG Chart Template 2">
        <a:dk1>
          <a:srgbClr val="000000"/>
        </a:dk1>
        <a:lt1>
          <a:srgbClr val="FFFFFF"/>
        </a:lt1>
        <a:dk2>
          <a:srgbClr val="0039A6"/>
        </a:dk2>
        <a:lt2>
          <a:srgbClr val="A5ACB0"/>
        </a:lt2>
        <a:accent1>
          <a:srgbClr val="0091B5"/>
        </a:accent1>
        <a:accent2>
          <a:srgbClr val="E70033"/>
        </a:accent2>
        <a:accent3>
          <a:srgbClr val="FFFFFF"/>
        </a:accent3>
        <a:accent4>
          <a:srgbClr val="000000"/>
        </a:accent4>
        <a:accent5>
          <a:srgbClr val="AAC7D7"/>
        </a:accent5>
        <a:accent6>
          <a:srgbClr val="D1002D"/>
        </a:accent6>
        <a:hlink>
          <a:srgbClr val="0096DB"/>
        </a:hlink>
        <a:folHlink>
          <a:srgbClr val="CFEA8B"/>
        </a:folHlink>
      </a:clrScheme>
      <a:clrMap bg1="lt1" tx1="dk1" bg2="lt2" tx2="dk2" accent1="accent1" accent2="accent2" accent3="accent3" accent4="accent4" accent5="accent5" accent6="accent6" hlink="hlink" folHlink="folHlink"/>
    </a:extraClrScheme>
    <a:extraClrScheme>
      <a:clrScheme name="SSG Chart Template 3">
        <a:dk1>
          <a:srgbClr val="000000"/>
        </a:dk1>
        <a:lt1>
          <a:srgbClr val="FFFFFF"/>
        </a:lt1>
        <a:dk2>
          <a:srgbClr val="000099"/>
        </a:dk2>
        <a:lt2>
          <a:srgbClr val="A5ACB0"/>
        </a:lt2>
        <a:accent1>
          <a:srgbClr val="0000FF"/>
        </a:accent1>
        <a:accent2>
          <a:srgbClr val="E70033"/>
        </a:accent2>
        <a:accent3>
          <a:srgbClr val="FFFFFF"/>
        </a:accent3>
        <a:accent4>
          <a:srgbClr val="000000"/>
        </a:accent4>
        <a:accent5>
          <a:srgbClr val="AAAAFF"/>
        </a:accent5>
        <a:accent6>
          <a:srgbClr val="D1002D"/>
        </a:accent6>
        <a:hlink>
          <a:srgbClr val="0000FF"/>
        </a:hlink>
        <a:folHlink>
          <a:srgbClr val="9966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potx [Read-Only]" id="{158D3079-1534-4D33-891A-BB5AA3C01A5F}" vid="{CAB19865-F506-4D01-8240-69A45DA73C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SGT">
      <a:dk1>
        <a:srgbClr val="000000"/>
      </a:dk1>
      <a:lt1>
        <a:srgbClr val="FFFFFF"/>
      </a:lt1>
      <a:dk2>
        <a:srgbClr val="0039A6"/>
      </a:dk2>
      <a:lt2>
        <a:srgbClr val="A5ACB0"/>
      </a:lt2>
      <a:accent1>
        <a:srgbClr val="0000CC"/>
      </a:accent1>
      <a:accent2>
        <a:srgbClr val="99CCFF"/>
      </a:accent2>
      <a:accent3>
        <a:srgbClr val="000000"/>
      </a:accent3>
      <a:accent4>
        <a:srgbClr val="009900"/>
      </a:accent4>
      <a:accent5>
        <a:srgbClr val="FFFF00"/>
      </a:accent5>
      <a:accent6>
        <a:srgbClr val="FF0000"/>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1564</TotalTime>
  <Pages>2</Pages>
  <Words>4044</Words>
  <Application>Microsoft Office PowerPoint</Application>
  <PresentationFormat>On-screen Show (4:3)</PresentationFormat>
  <Paragraphs>438</Paragraphs>
  <Slides>17</Slides>
  <Notes>1</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17</vt:i4>
      </vt:variant>
    </vt:vector>
  </HeadingPairs>
  <TitlesOfParts>
    <vt:vector size="31" baseType="lpstr">
      <vt:lpstr>Andale Mono</vt:lpstr>
      <vt:lpstr>Arial</vt:lpstr>
      <vt:lpstr>Arial Black</vt:lpstr>
      <vt:lpstr>Calibri</vt:lpstr>
      <vt:lpstr>Calibri Light</vt:lpstr>
      <vt:lpstr>Cambria Math</vt:lpstr>
      <vt:lpstr>Segoe UI</vt:lpstr>
      <vt:lpstr>Segoe UI Black</vt:lpstr>
      <vt:lpstr>Stencil</vt:lpstr>
      <vt:lpstr>Times New Roman</vt:lpstr>
      <vt:lpstr>Wingdings</vt:lpstr>
      <vt:lpstr>Illustration Master</vt:lpstr>
      <vt:lpstr>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Boeing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SSG Standard Template</dc:subject>
  <dc:creator>Bahng, Thomas H</dc:creator>
  <cp:lastModifiedBy>Bahng, Thomas H</cp:lastModifiedBy>
  <cp:revision>191</cp:revision>
  <cp:lastPrinted>2000-10-05T17:58:46Z</cp:lastPrinted>
  <dcterms:created xsi:type="dcterms:W3CDTF">2019-04-14T05:59:35Z</dcterms:created>
  <dcterms:modified xsi:type="dcterms:W3CDTF">2019-06-09T07:39:22Z</dcterms:modified>
</cp:coreProperties>
</file>